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256" r:id="rId2"/>
    <p:sldId id="337" r:id="rId3"/>
    <p:sldId id="343" r:id="rId4"/>
    <p:sldId id="339" r:id="rId5"/>
    <p:sldId id="338" r:id="rId6"/>
    <p:sldId id="340" r:id="rId7"/>
    <p:sldId id="350" r:id="rId8"/>
    <p:sldId id="344" r:id="rId9"/>
    <p:sldId id="345" r:id="rId10"/>
    <p:sldId id="346" r:id="rId11"/>
    <p:sldId id="351" r:id="rId12"/>
    <p:sldId id="349" r:id="rId13"/>
    <p:sldId id="352" r:id="rId14"/>
    <p:sldId id="353" r:id="rId15"/>
    <p:sldId id="354" r:id="rId16"/>
    <p:sldId id="355" r:id="rId17"/>
    <p:sldId id="323" r:id="rId18"/>
    <p:sldId id="358" r:id="rId19"/>
    <p:sldId id="356" r:id="rId20"/>
    <p:sldId id="357" r:id="rId21"/>
    <p:sldId id="359" r:id="rId22"/>
    <p:sldId id="360" r:id="rId23"/>
    <p:sldId id="361" r:id="rId24"/>
    <p:sldId id="362" r:id="rId25"/>
    <p:sldId id="363" r:id="rId26"/>
    <p:sldId id="364" r:id="rId27"/>
    <p:sldId id="365" r:id="rId28"/>
    <p:sldId id="366" r:id="rId29"/>
    <p:sldId id="367" r:id="rId30"/>
    <p:sldId id="368" r:id="rId31"/>
    <p:sldId id="370" r:id="rId32"/>
    <p:sldId id="369" r:id="rId33"/>
    <p:sldId id="373" r:id="rId34"/>
    <p:sldId id="375" r:id="rId35"/>
    <p:sldId id="376" r:id="rId36"/>
    <p:sldId id="374" r:id="rId37"/>
    <p:sldId id="377" r:id="rId38"/>
    <p:sldId id="378" r:id="rId39"/>
    <p:sldId id="379" r:id="rId40"/>
    <p:sldId id="380" r:id="rId41"/>
    <p:sldId id="382" r:id="rId42"/>
    <p:sldId id="372" r:id="rId43"/>
    <p:sldId id="383" r:id="rId44"/>
    <p:sldId id="402" r:id="rId45"/>
    <p:sldId id="404" r:id="rId46"/>
    <p:sldId id="403" r:id="rId47"/>
    <p:sldId id="405" r:id="rId48"/>
    <p:sldId id="406" r:id="rId49"/>
    <p:sldId id="408" r:id="rId50"/>
    <p:sldId id="407" r:id="rId51"/>
    <p:sldId id="401" r:id="rId52"/>
    <p:sldId id="384" r:id="rId53"/>
    <p:sldId id="385" r:id="rId54"/>
    <p:sldId id="387" r:id="rId55"/>
    <p:sldId id="388" r:id="rId56"/>
    <p:sldId id="389" r:id="rId57"/>
    <p:sldId id="400" r:id="rId58"/>
  </p:sldIdLst>
  <p:sldSz cx="9144000" cy="6858000" type="screen4x3"/>
  <p:notesSz cx="9928225" cy="6797675"/>
  <p:embeddedFontLst>
    <p:embeddedFont>
      <p:font typeface="Tahoma" panose="020B0604030504040204" pitchFamily="34" charset="0"/>
      <p:regular r:id="rId61"/>
      <p:bold r:id="rId62"/>
    </p:embeddedFont>
    <p:embeddedFont>
      <p:font typeface="Trebuchet MS" panose="020B0603020202020204" pitchFamily="34" charset="0"/>
      <p:regular r:id="rId63"/>
      <p:bold r:id="rId64"/>
      <p:italic r:id="rId65"/>
      <p:boldItalic r:id="rId66"/>
    </p:embeddedFont>
    <p:embeddedFont>
      <p:font typeface="Verdana" panose="020B0604030504040204" pitchFamily="34" charset="0"/>
      <p:regular r:id="rId67"/>
      <p:bold r:id="rId68"/>
      <p:italic r:id="rId69"/>
      <p:boldItalic r:id="rId70"/>
    </p:embeddedFont>
    <p:embeddedFont>
      <p:font typeface="맑은 고딕" panose="020B0503020000020004" pitchFamily="50" charset="-127"/>
      <p:regular r:id="rId71"/>
      <p:bold r:id="rId72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2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FC54"/>
    <a:srgbClr val="95C03B"/>
    <a:srgbClr val="FF9933"/>
    <a:srgbClr val="F80CCB"/>
    <a:srgbClr val="9999FF"/>
    <a:srgbClr val="FF9966"/>
    <a:srgbClr val="000000"/>
    <a:srgbClr val="4F81BD"/>
    <a:srgbClr val="3E171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70" autoAdjust="0"/>
  </p:normalViewPr>
  <p:slideViewPr>
    <p:cSldViewPr>
      <p:cViewPr varScale="1">
        <p:scale>
          <a:sx n="120" d="100"/>
          <a:sy n="120" d="100"/>
        </p:scale>
        <p:origin x="828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08" d="100"/>
          <a:sy n="108" d="100"/>
        </p:scale>
        <p:origin x="-1548" y="-84"/>
      </p:cViewPr>
      <p:guideLst>
        <p:guide orient="horz" pos="2142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3.fntdata"/><Relationship Id="rId68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6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4.fntdata"/><Relationship Id="rId69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2.fntdata"/><Relationship Id="rId70" Type="http://schemas.openxmlformats.org/officeDocument/2006/relationships/font" Target="fonts/font10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65" Type="http://schemas.openxmlformats.org/officeDocument/2006/relationships/font" Target="fonts/font5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FAE676C-0945-4B95-AD70-24F383F07299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6DC3639B-8C59-4680-A9E5-0406514FCD9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96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7"/>
            <a:ext cx="4302337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2FE8B581-1ECF-4080-BC3D-1B7BF96F86B0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691" tIns="44846" rIns="89691" bIns="44846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3456" y="3229097"/>
            <a:ext cx="7941317" cy="3058557"/>
          </a:xfrm>
          <a:prstGeom prst="rect">
            <a:avLst/>
          </a:prstGeom>
        </p:spPr>
        <p:txBody>
          <a:bodyPr vert="horz" lIns="89691" tIns="44846" rIns="89691" bIns="44846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08"/>
            <a:ext cx="4302337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C41D889-39F3-496C-BB77-49367C449FC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4186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3786190"/>
            <a:ext cx="8286776" cy="1806"/>
          </a:xfrm>
          <a:prstGeom prst="line">
            <a:avLst/>
          </a:prstGeom>
          <a:ln w="635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00034" y="2173289"/>
            <a:ext cx="7772400" cy="1470025"/>
          </a:xfr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57400" y="3886200"/>
            <a:ext cx="6400800" cy="1752600"/>
          </a:xfrm>
        </p:spPr>
        <p:txBody>
          <a:bodyPr/>
          <a:lstStyle>
            <a:lvl1pPr marL="0" indent="0" algn="r">
              <a:buNone/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08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258B4-4556-4743-8BB4-F3DDAFBCC6A2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7C083-6021-4A18-BB57-516FAD20747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37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771B1D-33B1-4F60-A372-385B0C3D94EA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2C23C-992A-4855-B34D-467B3E6F3E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25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8161023" y="6597650"/>
            <a:ext cx="98456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DA25A288-E1E7-4B60-90C9-11FA9CB529DC}" type="datetime5">
              <a:rPr kumimoji="0" lang="ko-KR" altLang="en-US" sz="800" b="0" smtClean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2020/11/5</a:t>
            </a:fld>
            <a:r>
              <a:rPr kumimoji="0" lang="en-US" altLang="ko-KR" sz="800" b="0" dirty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 | # </a:t>
            </a:r>
            <a:fld id="{FE55D486-DB05-45A4-AFC6-B045B7ADCE1D}" type="slidenum">
              <a:rPr kumimoji="0"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맑은 고딕" pitchFamily="50" charset="-127"/>
                <a:cs typeface="Tahoma" pitchFamily="34" charset="0"/>
              </a:rPr>
              <a:pPr algn="r">
                <a:defRPr/>
              </a:pPr>
              <a:t>‹#›</a:t>
            </a:fld>
            <a:endParaRPr kumimoji="0" lang="en-US" altLang="ko-KR" sz="800" b="0" dirty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맑은 고딕" pitchFamily="50" charset="-127"/>
              <a:cs typeface="Tahoma" pitchFamily="34" charset="0"/>
            </a:endParaRPr>
          </a:p>
        </p:txBody>
      </p:sp>
      <p:cxnSp>
        <p:nvCxnSpPr>
          <p:cNvPr id="7" name="직선 연결선 10"/>
          <p:cNvCxnSpPr/>
          <p:nvPr userDrawn="1"/>
        </p:nvCxnSpPr>
        <p:spPr>
          <a:xfrm>
            <a:off x="0" y="1141178"/>
            <a:ext cx="8286776" cy="1806"/>
          </a:xfrm>
          <a:prstGeom prst="line">
            <a:avLst/>
          </a:prstGeom>
          <a:ln w="381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11"/>
          <p:cNvCxnSpPr/>
          <p:nvPr userDrawn="1"/>
        </p:nvCxnSpPr>
        <p:spPr>
          <a:xfrm>
            <a:off x="0" y="6553994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490" y="203200"/>
            <a:ext cx="8229600" cy="796908"/>
          </a:xfrm>
        </p:spPr>
        <p:txBody>
          <a:bodyPr>
            <a:normAutofit/>
          </a:bodyPr>
          <a:lstStyle>
            <a:lvl1pPr algn="l">
              <a:defRPr sz="3600" b="1" i="0" baseline="0">
                <a:solidFill>
                  <a:schemeClr val="accent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i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i="0" baseline="0">
                <a:solidFill>
                  <a:schemeClr val="bg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i="0" baseline="0">
                <a:solidFill>
                  <a:schemeClr val="accent3">
                    <a:lumMod val="7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i="0" baseline="0">
                <a:solidFill>
                  <a:schemeClr val="accent6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8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5856288"/>
            <a:ext cx="7215188" cy="1587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7215188" y="5856288"/>
            <a:ext cx="1071562" cy="1587"/>
          </a:xfrm>
          <a:prstGeom prst="line">
            <a:avLst/>
          </a:prstGeom>
          <a:ln w="635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3B66186-C345-40F3-B0E6-ED807A3E68A9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D3BFDCA-C708-4CB5-B499-82A723B533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D0440-DE04-4EFC-9EDB-64F0C3179711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8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4B269-25C7-4ECB-A861-F2B1C1C088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05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9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6DBFD-B376-4BE0-A089-6777551E6716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10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1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EC578-D208-41DB-AC4F-421BA7F5EA0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76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5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A07C0-847B-4FDF-8686-86A04F0BD0BF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A6173A-9E67-4F10-A90E-D0F56B8635A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25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C0F10-796F-4B6C-B332-92E6A0F1927D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E85E45-124B-41DA-95C5-DE6D4046DC8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51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F7CDF-9DBC-491F-940F-B93966F8AD7A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2FD05-D9F9-469B-916C-348062B937C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0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2C488D-AA92-4D0B-BACE-8B22F117F6AD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A7B2EA-9BDC-41EC-822E-3ED1EEF8E2C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6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99CAD28-8B58-4583-9FE9-A49F51CFB58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3257550" cy="365125"/>
          </a:xfrm>
          <a:prstGeom prst="rect">
            <a:avLst/>
          </a:prstGeom>
        </p:spPr>
        <p:txBody>
          <a:bodyPr anchor="ctr" anchorCtr="0"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6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953735"/>
        </a:buClr>
        <a:buFont typeface="Arial" charset="0"/>
        <a:buChar char="•"/>
        <a:defRPr sz="2800" b="1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pitchFamily="2" charset="2"/>
        <a:buChar char="§"/>
        <a:defRPr sz="24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미니탱크 슈팅게임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 정</a:t>
            </a:r>
          </a:p>
        </p:txBody>
      </p:sp>
    </p:spTree>
    <p:extLst>
      <p:ext uri="{BB962C8B-B14F-4D97-AF65-F5344CB8AC3E}">
        <p14:creationId xmlns:p14="http://schemas.microsoft.com/office/powerpoint/2010/main" val="3201403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Input Manager </a:t>
            </a:r>
            <a:r>
              <a:rPr lang="ko-KR" altLang="en-US" dirty="0"/>
              <a:t>설정 변경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9101000"/>
              </p:ext>
            </p:extLst>
          </p:nvPr>
        </p:nvGraphicFramePr>
        <p:xfrm>
          <a:off x="644814" y="1700808"/>
          <a:ext cx="7824192" cy="4414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2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9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19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항목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값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의미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Name</a:t>
                      </a:r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TurretRotation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GetAxis</a:t>
                      </a:r>
                      <a:r>
                        <a:rPr lang="en-US" altLang="ko-KR" dirty="0"/>
                        <a:t>()</a:t>
                      </a:r>
                      <a:r>
                        <a:rPr lang="ko-KR" altLang="en-US" dirty="0"/>
                        <a:t>에 넣을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Alt Negative</a:t>
                      </a:r>
                      <a:r>
                        <a:rPr lang="en-US" altLang="ko-KR" baseline="0" dirty="0"/>
                        <a:t> Button</a:t>
                      </a:r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q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설정할 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Alt Positive Button</a:t>
                      </a:r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설정할 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Gravity</a:t>
                      </a:r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입력을 중지했을 때 중립으로 돌아가는데 걸리는 시간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Dead</a:t>
                      </a:r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0.001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값보다 작으면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입력을 무시하고 중립으로 처리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Sensitivity</a:t>
                      </a:r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양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또는 음의 방향으로 이동할 속도 지정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Snap</a:t>
                      </a:r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체크</a:t>
                      </a:r>
                      <a:r>
                        <a:rPr lang="en-US" altLang="ko-KR" dirty="0"/>
                        <a:t>(</a:t>
                      </a:r>
                      <a:r>
                        <a:rPr lang="en-US" altLang="ko-KR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양과 음의 방향 버튼을 동시에 눌렀을 때 중립으로 처리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Type</a:t>
                      </a:r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Key or Mouse Button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입력장치 타입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8422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포탑</a:t>
            </a:r>
            <a:r>
              <a:rPr lang="ko-KR" altLang="en-US" dirty="0"/>
              <a:t> 회전 스크립트 작성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A8B98D-9222-4FB7-A291-B8DBB6116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94" y="1988840"/>
            <a:ext cx="8802612" cy="288032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15538C-7FD0-4B2E-817C-9AEBE09C3267}"/>
              </a:ext>
            </a:extLst>
          </p:cNvPr>
          <p:cNvSpPr txBox="1"/>
          <p:nvPr/>
        </p:nvSpPr>
        <p:spPr>
          <a:xfrm>
            <a:off x="2276144" y="4509120"/>
            <a:ext cx="933269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ko-KR" altLang="en-US" sz="1100" b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포탑의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 회전</a:t>
            </a:r>
          </a:p>
        </p:txBody>
      </p:sp>
    </p:spTree>
    <p:extLst>
      <p:ext uri="{BB962C8B-B14F-4D97-AF65-F5344CB8AC3E}">
        <p14:creationId xmlns:p14="http://schemas.microsoft.com/office/powerpoint/2010/main" val="3094572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pPr lvl="3"/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만들어진 </a:t>
            </a:r>
            <a:r>
              <a:rPr lang="en-US" altLang="ko-KR" dirty="0"/>
              <a:t>bullet</a:t>
            </a:r>
            <a:r>
              <a:rPr lang="ko-KR" altLang="en-US" dirty="0"/>
              <a:t>을 </a:t>
            </a:r>
            <a:r>
              <a:rPr lang="en-US" altLang="ko-KR" dirty="0"/>
              <a:t>Prefab</a:t>
            </a:r>
            <a:r>
              <a:rPr lang="ko-KR" altLang="en-US" dirty="0"/>
              <a:t>으로 변환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스크립트에서 </a:t>
            </a:r>
            <a:r>
              <a:rPr lang="en-US" altLang="ko-KR" dirty="0"/>
              <a:t>Prefab</a:t>
            </a:r>
            <a:r>
              <a:rPr lang="ko-KR" altLang="en-US" dirty="0"/>
              <a:t> 호출</a:t>
            </a:r>
            <a:endParaRPr lang="en-US" altLang="ko-KR" dirty="0"/>
          </a:p>
          <a:p>
            <a:pPr lvl="1"/>
            <a:r>
              <a:rPr lang="en-US" altLang="ko-KR" dirty="0"/>
              <a:t>Instantiate(&lt;Prefab&gt;, &lt;</a:t>
            </a:r>
            <a:r>
              <a:rPr lang="ko-KR" altLang="en-US" dirty="0"/>
              <a:t>위치</a:t>
            </a:r>
            <a:r>
              <a:rPr lang="en-US" altLang="ko-KR" dirty="0"/>
              <a:t>&gt;, &lt;</a:t>
            </a:r>
            <a:r>
              <a:rPr lang="ko-KR" altLang="en-US" dirty="0"/>
              <a:t>각도</a:t>
            </a:r>
            <a:r>
              <a:rPr lang="en-US" altLang="ko-KR" dirty="0"/>
              <a:t>&gt;)</a:t>
            </a:r>
          </a:p>
          <a:p>
            <a:pPr lvl="1"/>
            <a:r>
              <a:rPr lang="en-US" altLang="ko-KR" dirty="0"/>
              <a:t>Prefab</a:t>
            </a:r>
            <a:r>
              <a:rPr lang="ko-KR" altLang="en-US" dirty="0"/>
              <a:t>은 관습적으로 </a:t>
            </a:r>
            <a:r>
              <a:rPr lang="en-US" altLang="ko-KR" dirty="0"/>
              <a:t>Transform </a:t>
            </a:r>
            <a:r>
              <a:rPr lang="ko-KR" altLang="en-US" dirty="0"/>
              <a:t>타입으로 변수 선언</a:t>
            </a:r>
            <a:endParaRPr lang="en-US" altLang="ko-KR" dirty="0"/>
          </a:p>
          <a:p>
            <a:pPr lvl="2"/>
            <a:r>
              <a:rPr lang="en-US" altLang="ko-KR" dirty="0" err="1"/>
              <a:t>GameObject</a:t>
            </a:r>
            <a:r>
              <a:rPr lang="ko-KR" altLang="en-US" dirty="0"/>
              <a:t>으로</a:t>
            </a:r>
            <a:r>
              <a:rPr lang="en-US" altLang="ko-KR" dirty="0"/>
              <a:t> </a:t>
            </a:r>
            <a:r>
              <a:rPr lang="ko-KR" altLang="en-US" dirty="0"/>
              <a:t>선언하는 것도 가능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포탄 </a:t>
            </a:r>
            <a:r>
              <a:rPr lang="en-US" altLang="ko-KR" dirty="0"/>
              <a:t>Prefab</a:t>
            </a:r>
            <a:r>
              <a:rPr lang="ko-KR" altLang="en-US" dirty="0"/>
              <a:t> 생성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818786"/>
              </p:ext>
            </p:extLst>
          </p:nvPr>
        </p:nvGraphicFramePr>
        <p:xfrm>
          <a:off x="2378233" y="1452384"/>
          <a:ext cx="438753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8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48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2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719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오브젝트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속성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값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Sphere</a:t>
                      </a:r>
                      <a:endParaRPr lang="ko-KR" altLang="en-US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bullet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Scale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(0.2, 0.2, 0.2)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Rigidbody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0621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63B6BBD-4B68-4143-AE1C-150323F8A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90" y="969106"/>
            <a:ext cx="8601020" cy="5646802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포탄 발사 스크립트 작성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91636" y="5501330"/>
            <a:ext cx="4767652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포탄을 </a:t>
            </a:r>
            <a:r>
              <a:rPr lang="ko-KR" altLang="en-US" sz="1100" b="1" dirty="0" err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포탑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 위치에서 </a:t>
            </a:r>
            <a:r>
              <a:rPr lang="ko-KR" altLang="en-US" sz="1100" b="1" dirty="0" err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포탑이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 향하는 방향으로 생성 </a:t>
            </a:r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  <a:sym typeface="Wingdings" panose="05000000000000000000" pitchFamily="2" charset="2"/>
              </a:rPr>
              <a:t>이 위치 괜찮을까</a:t>
            </a:r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  <a:sym typeface="Wingdings" panose="05000000000000000000" pitchFamily="2" charset="2"/>
              </a:rPr>
              <a:t>?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55854" y="5981532"/>
            <a:ext cx="2093843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포탄 발사 </a:t>
            </a:r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어느 방향으로</a:t>
            </a:r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???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528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Spawn Point</a:t>
            </a:r>
          </a:p>
          <a:p>
            <a:pPr lvl="1"/>
            <a:r>
              <a:rPr lang="ko-KR" altLang="en-US" dirty="0"/>
              <a:t>오브젝트</a:t>
            </a:r>
            <a:r>
              <a:rPr lang="en-US" altLang="ko-KR" dirty="0"/>
              <a:t>(</a:t>
            </a:r>
            <a:r>
              <a:rPr lang="ko-KR" altLang="en-US" dirty="0"/>
              <a:t>대개 </a:t>
            </a:r>
            <a:r>
              <a:rPr lang="en-US" altLang="ko-KR" dirty="0"/>
              <a:t>Prefab)</a:t>
            </a:r>
            <a:r>
              <a:rPr lang="ko-KR" altLang="en-US" dirty="0"/>
              <a:t>가 등장하는 위치 지정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Spawn Point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r>
              <a:rPr lang="en-US" altLang="ko-KR" dirty="0"/>
              <a:t>Empty Object</a:t>
            </a:r>
            <a:r>
              <a:rPr lang="ko-KR" altLang="en-US" dirty="0"/>
              <a:t> 생성</a:t>
            </a:r>
            <a:endParaRPr lang="en-US" altLang="ko-KR" dirty="0"/>
          </a:p>
          <a:p>
            <a:pPr lvl="2"/>
            <a:r>
              <a:rPr lang="ko-KR" altLang="en-US" dirty="0"/>
              <a:t>이름은 </a:t>
            </a:r>
            <a:r>
              <a:rPr lang="en-US" altLang="ko-KR" dirty="0" err="1"/>
              <a:t>sp_bullet</a:t>
            </a:r>
            <a:endParaRPr lang="en-US" altLang="ko-KR" dirty="0"/>
          </a:p>
          <a:p>
            <a:pPr lvl="1"/>
            <a:r>
              <a:rPr lang="ko-KR" altLang="en-US" dirty="0"/>
              <a:t>탱크의 </a:t>
            </a:r>
            <a:r>
              <a:rPr lang="en-US" altLang="ko-KR" dirty="0"/>
              <a:t>barrel </a:t>
            </a:r>
            <a:r>
              <a:rPr lang="ko-KR" altLang="en-US" dirty="0"/>
              <a:t>맨 앞에 배치</a:t>
            </a:r>
            <a:endParaRPr lang="en-US" altLang="ko-KR" dirty="0"/>
          </a:p>
          <a:p>
            <a:pPr lvl="2"/>
            <a:r>
              <a:rPr lang="en-US" altLang="ko-KR" dirty="0"/>
              <a:t>barrel</a:t>
            </a:r>
            <a:r>
              <a:rPr lang="ko-KR" altLang="en-US" dirty="0"/>
              <a:t>과 겹치지 않게</a:t>
            </a:r>
            <a:r>
              <a:rPr lang="en-US" altLang="ko-KR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겹칠 경우 포탄 발사와 동시에 충돌</a:t>
            </a:r>
            <a:endParaRPr lang="en-US" altLang="ko-KR" dirty="0"/>
          </a:p>
          <a:p>
            <a:pPr lvl="1"/>
            <a:r>
              <a:rPr lang="en-US" altLang="ko-KR" dirty="0" err="1"/>
              <a:t>sp_bullet</a:t>
            </a:r>
            <a:r>
              <a:rPr lang="ko-KR" altLang="en-US" dirty="0"/>
              <a:t>의 </a:t>
            </a:r>
            <a:r>
              <a:rPr lang="en-US" altLang="ko-KR" dirty="0"/>
              <a:t>rotation</a:t>
            </a:r>
            <a:r>
              <a:rPr lang="ko-KR" altLang="en-US" dirty="0"/>
              <a:t>을 </a:t>
            </a:r>
            <a:r>
              <a:rPr lang="en-US" altLang="ko-KR" dirty="0"/>
              <a:t>barrel</a:t>
            </a:r>
            <a:r>
              <a:rPr lang="ko-KR" altLang="en-US" dirty="0"/>
              <a:t>과 동일하게 설정</a:t>
            </a:r>
            <a:endParaRPr lang="en-US" altLang="ko-KR" dirty="0"/>
          </a:p>
          <a:p>
            <a:pPr lvl="1"/>
            <a:r>
              <a:rPr lang="en-US" altLang="ko-KR" dirty="0" err="1"/>
              <a:t>sp_bullet</a:t>
            </a:r>
            <a:r>
              <a:rPr lang="ko-KR" altLang="en-US" dirty="0"/>
              <a:t>를 </a:t>
            </a:r>
            <a:r>
              <a:rPr lang="en-US" altLang="ko-KR" dirty="0"/>
              <a:t>barrel</a:t>
            </a:r>
            <a:r>
              <a:rPr lang="ko-KR" altLang="en-US" dirty="0"/>
              <a:t>의 자식으로 계층관계 수립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Spawn Point </a:t>
            </a:r>
            <a:r>
              <a:rPr lang="ko-KR" altLang="en-US" dirty="0"/>
              <a:t>설정</a:t>
            </a:r>
          </a:p>
        </p:txBody>
      </p:sp>
    </p:spTree>
    <p:extLst>
      <p:ext uri="{BB962C8B-B14F-4D97-AF65-F5344CB8AC3E}">
        <p14:creationId xmlns:p14="http://schemas.microsoft.com/office/powerpoint/2010/main" val="38012024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Spawn Point </a:t>
            </a:r>
            <a:r>
              <a:rPr lang="ko-KR" altLang="en-US" dirty="0"/>
              <a:t>설정 결과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10156" r="46850" b="46647"/>
          <a:stretch/>
        </p:blipFill>
        <p:spPr>
          <a:xfrm>
            <a:off x="179512" y="1849539"/>
            <a:ext cx="8784976" cy="401617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667413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포탄 발사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7C25B42-B81A-4ABB-8322-EBB93E281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1" y="1052736"/>
            <a:ext cx="8784978" cy="5594158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64D858-15AB-469B-85C7-4064FA833501}"/>
              </a:ext>
            </a:extLst>
          </p:cNvPr>
          <p:cNvSpPr txBox="1"/>
          <p:nvPr/>
        </p:nvSpPr>
        <p:spPr>
          <a:xfrm>
            <a:off x="4434180" y="6103816"/>
            <a:ext cx="2658100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100" b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포신이 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향하는 방향으로 발사 각도 수정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94479F1-B083-4295-81CA-4DBC37FBC8B9}"/>
              </a:ext>
            </a:extLst>
          </p:cNvPr>
          <p:cNvSpPr/>
          <p:nvPr/>
        </p:nvSpPr>
        <p:spPr>
          <a:xfrm>
            <a:off x="4564049" y="5987332"/>
            <a:ext cx="1391478" cy="135172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282815-A491-4592-8809-830CE26E4AC9}"/>
              </a:ext>
            </a:extLst>
          </p:cNvPr>
          <p:cNvSpPr txBox="1"/>
          <p:nvPr/>
        </p:nvSpPr>
        <p:spPr>
          <a:xfrm>
            <a:off x="1685815" y="2132856"/>
            <a:ext cx="2238113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Inspector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에서 포신</a:t>
            </a:r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(barrel) 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연결</a:t>
            </a:r>
          </a:p>
        </p:txBody>
      </p:sp>
    </p:spTree>
    <p:extLst>
      <p:ext uri="{BB962C8B-B14F-4D97-AF65-F5344CB8AC3E}">
        <p14:creationId xmlns:p14="http://schemas.microsoft.com/office/powerpoint/2010/main" val="1958572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A64229-7EC1-48D5-8D2D-D6BEF1467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포탄의 궤적 표현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BC0AA8-9830-43EE-B1A5-EBDF55862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포탄 </a:t>
            </a:r>
            <a:r>
              <a:rPr lang="en-US" altLang="ko-KR" dirty="0"/>
              <a:t>Prefab </a:t>
            </a:r>
            <a:r>
              <a:rPr lang="ko-KR" altLang="en-US" dirty="0"/>
              <a:t>선택 후 </a:t>
            </a:r>
            <a:r>
              <a:rPr lang="en-US" altLang="ko-KR" dirty="0"/>
              <a:t>Trail Renderer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[Component] </a:t>
            </a:r>
            <a:r>
              <a:rPr lang="en-US" altLang="ko-KR" dirty="0">
                <a:sym typeface="Wingdings" panose="05000000000000000000" pitchFamily="2" charset="2"/>
              </a:rPr>
              <a:t> [Effects]  [Trail Renderer]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Materials/Element 0: Default-Particle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Time: 10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Width: 1</a:t>
            </a: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055A9D-3BA4-4E05-8F54-986722894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4077072"/>
            <a:ext cx="3790950" cy="1704975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1DE1891F-140C-4B9D-A811-184DFCEDD230}"/>
              </a:ext>
            </a:extLst>
          </p:cNvPr>
          <p:cNvSpPr/>
          <p:nvPr/>
        </p:nvSpPr>
        <p:spPr>
          <a:xfrm>
            <a:off x="6372200" y="5588037"/>
            <a:ext cx="213447" cy="202479"/>
          </a:xfrm>
          <a:prstGeom prst="ellipse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363E14-2ABF-4B8C-A7A5-864F0A6C37C9}"/>
              </a:ext>
            </a:extLst>
          </p:cNvPr>
          <p:cNvSpPr txBox="1"/>
          <p:nvPr/>
        </p:nvSpPr>
        <p:spPr>
          <a:xfrm>
            <a:off x="5327984" y="5790068"/>
            <a:ext cx="2329484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200" b="1" dirty="0" err="1">
                <a:latin typeface="Trebuchet MS" panose="020B0603020202020204" pitchFamily="34" charset="0"/>
                <a:ea typeface="맑은 고딕" panose="020B0503020000020004" pitchFamily="50" charset="-127"/>
              </a:rPr>
              <a:t>더블클릭하여</a:t>
            </a:r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 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새 노드</a:t>
            </a:r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점</a:t>
            </a:r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)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 추가</a:t>
            </a:r>
          </a:p>
        </p:txBody>
      </p:sp>
    </p:spTree>
    <p:extLst>
      <p:ext uri="{BB962C8B-B14F-4D97-AF65-F5344CB8AC3E}">
        <p14:creationId xmlns:p14="http://schemas.microsoft.com/office/powerpoint/2010/main" val="5606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트리거</a:t>
            </a:r>
            <a:r>
              <a:rPr lang="en-US" altLang="ko-KR" dirty="0"/>
              <a:t>(Trigger) </a:t>
            </a:r>
            <a:r>
              <a:rPr lang="ko-KR" altLang="en-US" dirty="0"/>
              <a:t>설정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포탄 </a:t>
            </a:r>
            <a:r>
              <a:rPr lang="en-US" altLang="ko-KR" dirty="0"/>
              <a:t>Prefab(</a:t>
            </a:r>
            <a:r>
              <a:rPr lang="en-US" altLang="ko-KR" dirty="0" err="1"/>
              <a:t>pf_bullet</a:t>
            </a:r>
            <a:r>
              <a:rPr lang="en-US" altLang="ko-KR" dirty="0"/>
              <a:t>)</a:t>
            </a:r>
            <a:r>
              <a:rPr lang="ko-KR" altLang="en-US" dirty="0"/>
              <a:t> 속성에서 </a:t>
            </a:r>
            <a:r>
              <a:rPr lang="en-US" altLang="ko-KR" dirty="0"/>
              <a:t>‘Is Trigger’ </a:t>
            </a:r>
            <a:r>
              <a:rPr lang="ko-KR" altLang="en-US" dirty="0"/>
              <a:t>체크</a:t>
            </a:r>
            <a:endParaRPr lang="en-US" altLang="ko-KR" dirty="0"/>
          </a:p>
          <a:p>
            <a:pPr lvl="1"/>
            <a:r>
              <a:rPr lang="ko-KR" altLang="en-US" dirty="0"/>
              <a:t>다른 물체와 충돌해도 물리적인 반응을 수행하지 않음</a:t>
            </a:r>
            <a:endParaRPr lang="en-US" altLang="ko-KR" dirty="0"/>
          </a:p>
          <a:p>
            <a:pPr lvl="2"/>
            <a:r>
              <a:rPr lang="ko-KR" altLang="en-US" dirty="0"/>
              <a:t>충돌은 인식하지만 반작용을 수행하지 않음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78378" t="22983" b="68759"/>
          <a:stretch/>
        </p:blipFill>
        <p:spPr>
          <a:xfrm>
            <a:off x="939799" y="2708920"/>
            <a:ext cx="7264402" cy="1560722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사각형: 둥근 모서리 4"/>
          <p:cNvSpPr/>
          <p:nvPr/>
        </p:nvSpPr>
        <p:spPr>
          <a:xfrm>
            <a:off x="3611833" y="3032748"/>
            <a:ext cx="270356" cy="260866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9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장애물 처리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711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기본 공간 구성 및 탱크 제작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 err="1"/>
              <a:t>포탑</a:t>
            </a:r>
            <a:r>
              <a:rPr lang="ko-KR" altLang="en-US" dirty="0"/>
              <a:t> 회전 및 발사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장애물 처리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 err="1"/>
              <a:t>파티클</a:t>
            </a:r>
            <a:r>
              <a:rPr lang="ko-KR" altLang="en-US" dirty="0"/>
              <a:t> 다루기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적군의 등장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 err="1"/>
              <a:t>기타등등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2359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장애물 배치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Prefab</a:t>
            </a:r>
            <a:r>
              <a:rPr lang="ko-KR" altLang="en-US" dirty="0"/>
              <a:t>으로 </a:t>
            </a:r>
            <a:r>
              <a:rPr lang="en-US" altLang="ko-KR" dirty="0"/>
              <a:t>Cube </a:t>
            </a:r>
            <a:r>
              <a:rPr lang="ko-KR" altLang="en-US" dirty="0"/>
              <a:t>생성 후 자유롭게 변형 및 배치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10156" r="53937" b="46647"/>
          <a:stretch/>
        </p:blipFill>
        <p:spPr>
          <a:xfrm>
            <a:off x="539552" y="2060848"/>
            <a:ext cx="8064896" cy="425428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2562013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Collider</a:t>
            </a:r>
          </a:p>
          <a:p>
            <a:pPr lvl="1"/>
            <a:r>
              <a:rPr lang="ko-KR" altLang="en-US" dirty="0"/>
              <a:t>연결된 물체의 충돌을 검사하는 도구</a:t>
            </a:r>
            <a:endParaRPr lang="en-US" altLang="ko-KR" dirty="0"/>
          </a:p>
          <a:p>
            <a:pPr lvl="1"/>
            <a:r>
              <a:rPr lang="ko-KR" altLang="en-US" dirty="0"/>
              <a:t>물체의 외형이 아닌 </a:t>
            </a:r>
            <a:r>
              <a:rPr lang="en-US" altLang="ko-KR" dirty="0"/>
              <a:t>Collider</a:t>
            </a:r>
            <a:r>
              <a:rPr lang="ko-KR" altLang="en-US" dirty="0"/>
              <a:t>의 외형에 맞춰 충돌 검사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충돌이벤트 발생 조건</a:t>
            </a:r>
            <a:endParaRPr lang="en-US" altLang="ko-KR" dirty="0"/>
          </a:p>
          <a:p>
            <a:pPr lvl="1"/>
            <a:r>
              <a:rPr lang="ko-KR" altLang="en-US" dirty="0"/>
              <a:t>두 물체가 모두 </a:t>
            </a:r>
            <a:r>
              <a:rPr lang="en-US" altLang="ko-KR" dirty="0"/>
              <a:t>Collider</a:t>
            </a:r>
            <a:r>
              <a:rPr lang="ko-KR" altLang="en-US" dirty="0"/>
              <a:t>를 보유함과 </a:t>
            </a:r>
            <a:r>
              <a:rPr lang="ko-KR" altLang="en-US" b="1" dirty="0">
                <a:solidFill>
                  <a:srgbClr val="C00000"/>
                </a:solidFill>
              </a:rPr>
              <a:t>동시에</a:t>
            </a:r>
            <a:endParaRPr lang="en-US" altLang="ko-KR" b="1" dirty="0">
              <a:solidFill>
                <a:srgbClr val="C00000"/>
              </a:solidFill>
            </a:endParaRPr>
          </a:p>
          <a:p>
            <a:pPr lvl="1"/>
            <a:r>
              <a:rPr lang="ko-KR" altLang="en-US" dirty="0"/>
              <a:t>최소한 둘 중 하나는 </a:t>
            </a:r>
            <a:r>
              <a:rPr lang="en-US" altLang="ko-KR" dirty="0"/>
              <a:t>Rigidbody </a:t>
            </a:r>
            <a:r>
              <a:rPr lang="ko-KR" altLang="en-US" dirty="0"/>
              <a:t>컴포넌트를 보유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탱크에 </a:t>
            </a:r>
            <a:r>
              <a:rPr lang="en-US" altLang="ko-KR" dirty="0"/>
              <a:t>Rigidbody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ko-KR" altLang="en-US" dirty="0"/>
              <a:t>충돌 인식 조건 충족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충돌의 판정</a:t>
            </a:r>
          </a:p>
        </p:txBody>
      </p:sp>
    </p:spTree>
    <p:extLst>
      <p:ext uri="{BB962C8B-B14F-4D97-AF65-F5344CB8AC3E}">
        <p14:creationId xmlns:p14="http://schemas.microsoft.com/office/powerpoint/2010/main" val="6236723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OnCollisionEnter</a:t>
            </a:r>
            <a:r>
              <a:rPr lang="en-US" altLang="ko-KR" dirty="0"/>
              <a:t>(Collision)</a:t>
            </a:r>
          </a:p>
          <a:p>
            <a:pPr lvl="1"/>
            <a:r>
              <a:rPr lang="ko-KR" altLang="en-US" dirty="0"/>
              <a:t>충돌</a:t>
            </a:r>
            <a:r>
              <a:rPr lang="en-US" altLang="ko-KR" dirty="0"/>
              <a:t> </a:t>
            </a:r>
            <a:r>
              <a:rPr lang="ko-KR" altLang="en-US" dirty="0"/>
              <a:t>후 유니티</a:t>
            </a:r>
            <a:r>
              <a:rPr lang="en-US" altLang="ko-KR" dirty="0"/>
              <a:t> </a:t>
            </a:r>
            <a:r>
              <a:rPr lang="ko-KR" altLang="en-US" dirty="0"/>
              <a:t>자체적으로 수학</a:t>
            </a:r>
            <a:r>
              <a:rPr lang="en-US" altLang="ko-KR" dirty="0"/>
              <a:t>/</a:t>
            </a:r>
            <a:r>
              <a:rPr lang="ko-KR" altLang="en-US" dirty="0"/>
              <a:t>물리적인 반응을 계산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/>
              <a:t>반사</a:t>
            </a:r>
            <a:r>
              <a:rPr lang="en-US" altLang="ko-KR" dirty="0"/>
              <a:t>, </a:t>
            </a:r>
            <a:r>
              <a:rPr lang="ko-KR" altLang="en-US" dirty="0" err="1"/>
              <a:t>튕겨나감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OnTriggerEnter</a:t>
            </a:r>
            <a:r>
              <a:rPr lang="en-US" altLang="ko-KR" dirty="0"/>
              <a:t>(Collider)</a:t>
            </a:r>
          </a:p>
          <a:p>
            <a:pPr lvl="1"/>
            <a:r>
              <a:rPr lang="ko-KR" altLang="en-US" dirty="0"/>
              <a:t>충돌 후 수학</a:t>
            </a:r>
            <a:r>
              <a:rPr lang="en-US" altLang="ko-KR" dirty="0"/>
              <a:t>/</a:t>
            </a:r>
            <a:r>
              <a:rPr lang="ko-KR" altLang="en-US" dirty="0"/>
              <a:t>물리적인 반응을 계산하지 않음</a:t>
            </a:r>
            <a:endParaRPr lang="en-US" altLang="ko-KR" dirty="0"/>
          </a:p>
          <a:p>
            <a:pPr lvl="1"/>
            <a:r>
              <a:rPr lang="ko-KR" altLang="en-US" dirty="0"/>
              <a:t>충돌한 물체 중 하나라도 </a:t>
            </a:r>
            <a:r>
              <a:rPr lang="en-US" altLang="ko-KR" dirty="0"/>
              <a:t>Trigger </a:t>
            </a:r>
            <a:r>
              <a:rPr lang="ko-KR" altLang="en-US" dirty="0"/>
              <a:t>속성을 가진 경우 발생</a:t>
            </a:r>
            <a:endParaRPr lang="en-US" altLang="ko-KR" dirty="0"/>
          </a:p>
          <a:p>
            <a:pPr lvl="2"/>
            <a:r>
              <a:rPr lang="ko-KR" altLang="en-US" dirty="0"/>
              <a:t>주로 총알이나 화살과 같은 물체들</a:t>
            </a:r>
            <a:endParaRPr lang="en-US" altLang="ko-KR" dirty="0"/>
          </a:p>
          <a:p>
            <a:pPr lvl="3"/>
            <a:r>
              <a:rPr lang="ko-KR" altLang="en-US" dirty="0"/>
              <a:t>많은 게임에서 반사되도록 구현하지 않음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충돌처리 루틴</a:t>
            </a:r>
          </a:p>
        </p:txBody>
      </p:sp>
    </p:spTree>
    <p:extLst>
      <p:ext uri="{BB962C8B-B14F-4D97-AF65-F5344CB8AC3E}">
        <p14:creationId xmlns:p14="http://schemas.microsoft.com/office/powerpoint/2010/main" val="893466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포탄에서 충돌처리 수행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1"/>
            <a:r>
              <a:rPr lang="en-US" altLang="ko-KR" dirty="0" err="1"/>
              <a:t>OnTriggerEnter</a:t>
            </a:r>
            <a:r>
              <a:rPr lang="en-US" altLang="ko-KR" dirty="0"/>
              <a:t>() / </a:t>
            </a:r>
            <a:r>
              <a:rPr lang="en-US" altLang="ko-KR" dirty="0" err="1"/>
              <a:t>OnTriggerStay</a:t>
            </a:r>
            <a:r>
              <a:rPr lang="en-US" altLang="ko-KR" dirty="0"/>
              <a:t>() / </a:t>
            </a:r>
            <a:r>
              <a:rPr lang="en-US" altLang="ko-KR" dirty="0" err="1"/>
              <a:t>OnTriggerExit</a:t>
            </a:r>
            <a:r>
              <a:rPr lang="en-US" altLang="ko-KR" dirty="0"/>
              <a:t>()</a:t>
            </a:r>
          </a:p>
          <a:p>
            <a:pPr lvl="2"/>
            <a:r>
              <a:rPr lang="ko-KR" altLang="en-US" dirty="0"/>
              <a:t>충돌한 상대물체를 </a:t>
            </a:r>
            <a:r>
              <a:rPr lang="en-US" altLang="ko-KR" dirty="0"/>
              <a:t>Collider </a:t>
            </a:r>
            <a:r>
              <a:rPr lang="ko-KR" altLang="en-US" dirty="0"/>
              <a:t>타입의 매개변수로 전달</a:t>
            </a:r>
            <a:endParaRPr lang="en-US" altLang="ko-KR" dirty="0"/>
          </a:p>
          <a:p>
            <a:pPr lvl="1"/>
            <a:r>
              <a:rPr lang="en-US" altLang="ko-KR" dirty="0"/>
              <a:t>Destroy(): </a:t>
            </a:r>
            <a:r>
              <a:rPr lang="ko-KR" altLang="en-US" dirty="0"/>
              <a:t>매개변수의 물체 삭제</a:t>
            </a:r>
            <a:endParaRPr lang="en-US" altLang="ko-KR" dirty="0"/>
          </a:p>
          <a:p>
            <a:pPr lvl="2"/>
            <a:r>
              <a:rPr lang="en-US" altLang="ko-KR" dirty="0"/>
              <a:t>Destroy(float time): </a:t>
            </a:r>
            <a:r>
              <a:rPr lang="ko-KR" altLang="en-US" dirty="0"/>
              <a:t>입력한 매개변수</a:t>
            </a:r>
            <a:r>
              <a:rPr lang="en-US" altLang="ko-KR" dirty="0"/>
              <a:t>(</a:t>
            </a:r>
            <a:r>
              <a:rPr lang="ko-KR" altLang="en-US" dirty="0"/>
              <a:t>초</a:t>
            </a:r>
            <a:r>
              <a:rPr lang="en-US" altLang="ko-KR" dirty="0"/>
              <a:t>) </a:t>
            </a:r>
            <a:r>
              <a:rPr lang="ko-KR" altLang="en-US" dirty="0"/>
              <a:t>후에 삭제</a:t>
            </a:r>
            <a:endParaRPr lang="en-US" altLang="ko-KR" dirty="0"/>
          </a:p>
          <a:p>
            <a:pPr lvl="1"/>
            <a:r>
              <a:rPr lang="en-US" altLang="ko-KR" dirty="0" err="1"/>
              <a:t>PlayClipAtPoint</a:t>
            </a:r>
            <a:r>
              <a:rPr lang="en-US" altLang="ko-KR" dirty="0"/>
              <a:t>()</a:t>
            </a:r>
          </a:p>
          <a:p>
            <a:pPr lvl="2"/>
            <a:r>
              <a:rPr lang="ko-KR" altLang="en-US" dirty="0"/>
              <a:t>입체적인 사운드 출력</a:t>
            </a:r>
          </a:p>
          <a:p>
            <a:pPr lvl="3"/>
            <a:r>
              <a:rPr lang="ko-KR" altLang="en-US" dirty="0"/>
              <a:t>가까운 곳과 먼 곳에서 나는 소리의 차이 구현</a:t>
            </a:r>
            <a:r>
              <a:rPr lang="en-US" altLang="ko-KR" dirty="0"/>
              <a:t>(</a:t>
            </a:r>
            <a:r>
              <a:rPr lang="ko-KR" altLang="en-US" dirty="0"/>
              <a:t>도플러 효과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포탄과 장애물의 충돌처리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8907AB6-2520-4B89-89FE-1D993EB81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916832"/>
            <a:ext cx="6192688" cy="1820718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97E9B9-4B69-4CCA-8418-5B66E528A764}"/>
              </a:ext>
            </a:extLst>
          </p:cNvPr>
          <p:cNvSpPr txBox="1"/>
          <p:nvPr/>
        </p:nvSpPr>
        <p:spPr>
          <a:xfrm>
            <a:off x="2901444" y="2228717"/>
            <a:ext cx="3132589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Inspector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에서 충돌에 사용할 사운드 파일 연결</a:t>
            </a:r>
          </a:p>
        </p:txBody>
      </p:sp>
    </p:spTree>
    <p:extLst>
      <p:ext uri="{BB962C8B-B14F-4D97-AF65-F5344CB8AC3E}">
        <p14:creationId xmlns:p14="http://schemas.microsoft.com/office/powerpoint/2010/main" val="20681881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일부 장애물만 골라서 제거하도록 설정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인스펙터에서</a:t>
            </a:r>
            <a:r>
              <a:rPr lang="ko-KR" altLang="en-US" dirty="0"/>
              <a:t> 태그 항목의 </a:t>
            </a:r>
            <a:r>
              <a:rPr lang="en-US" altLang="ko-KR" dirty="0"/>
              <a:t>‘Add Tag…’ </a:t>
            </a:r>
            <a:r>
              <a:rPr lang="ko-KR" altLang="en-US" dirty="0"/>
              <a:t>선택</a:t>
            </a:r>
            <a:endParaRPr lang="en-US" altLang="ko-KR" dirty="0"/>
          </a:p>
          <a:p>
            <a:pPr lvl="1"/>
            <a:r>
              <a:rPr lang="en-US" altLang="ko-KR" dirty="0"/>
              <a:t>‘Obstacle’ </a:t>
            </a:r>
            <a:r>
              <a:rPr lang="ko-KR" altLang="en-US" dirty="0"/>
              <a:t>설정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장애물의 태그</a:t>
            </a:r>
            <a:r>
              <a:rPr lang="en-US" altLang="ko-KR" dirty="0"/>
              <a:t>(Tag) </a:t>
            </a:r>
            <a:r>
              <a:rPr lang="ko-KR" altLang="en-US" dirty="0"/>
              <a:t>설정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rcRect l="38897" t="7115" r="55051" b="69600"/>
          <a:stretch/>
        </p:blipFill>
        <p:spPr>
          <a:xfrm>
            <a:off x="930127" y="3423511"/>
            <a:ext cx="2329193" cy="2520280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모서리가 둥근 직사각형 4"/>
          <p:cNvSpPr/>
          <p:nvPr/>
        </p:nvSpPr>
        <p:spPr>
          <a:xfrm>
            <a:off x="1722215" y="5623675"/>
            <a:ext cx="648072" cy="186012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77719" t="7037" b="81267"/>
          <a:stretch/>
        </p:blipFill>
        <p:spPr>
          <a:xfrm>
            <a:off x="3461866" y="3423510"/>
            <a:ext cx="4278486" cy="1263326"/>
          </a:xfrm>
          <a:prstGeom prst="rect">
            <a:avLst/>
          </a:prstGeom>
          <a:ln>
            <a:noFill/>
          </a:ln>
          <a:effectLst/>
        </p:spPr>
      </p:pic>
      <p:sp>
        <p:nvSpPr>
          <p:cNvPr id="14" name="모서리가 둥근 직사각형 7"/>
          <p:cNvSpPr/>
          <p:nvPr/>
        </p:nvSpPr>
        <p:spPr>
          <a:xfrm>
            <a:off x="7156265" y="4506713"/>
            <a:ext cx="260312" cy="176937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7"/>
          <p:cNvSpPr/>
          <p:nvPr/>
        </p:nvSpPr>
        <p:spPr>
          <a:xfrm>
            <a:off x="4962575" y="4276054"/>
            <a:ext cx="543112" cy="230659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4"/>
          <a:srcRect l="38880" t="7150" r="55055" b="66800"/>
          <a:stretch/>
        </p:blipFill>
        <p:spPr>
          <a:xfrm>
            <a:off x="930127" y="3423510"/>
            <a:ext cx="2329193" cy="2813802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91327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  <p:bldP spid="1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태그</a:t>
            </a:r>
            <a:r>
              <a:rPr lang="en-US" altLang="ko-KR" dirty="0"/>
              <a:t> </a:t>
            </a:r>
            <a:r>
              <a:rPr lang="ko-KR" altLang="en-US" dirty="0"/>
              <a:t>기반 장애물 제거 프로그래밍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340CB7-9005-4EB3-98DE-5540B9C45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556792"/>
            <a:ext cx="8784976" cy="443042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037080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다루기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9230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입자가 세밀한 물질들을 표현</a:t>
            </a:r>
            <a:endParaRPr lang="en-US" altLang="ko-KR" dirty="0"/>
          </a:p>
          <a:p>
            <a:pPr lvl="1"/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/>
              <a:t>화염</a:t>
            </a:r>
            <a:r>
              <a:rPr lang="en-US" altLang="ko-KR" dirty="0"/>
              <a:t>, </a:t>
            </a:r>
            <a:r>
              <a:rPr lang="ko-KR" altLang="en-US" dirty="0"/>
              <a:t>연기</a:t>
            </a:r>
            <a:r>
              <a:rPr lang="en-US" altLang="ko-KR" dirty="0"/>
              <a:t>, </a:t>
            </a:r>
            <a:r>
              <a:rPr lang="ko-KR" altLang="en-US" dirty="0"/>
              <a:t>눈</a:t>
            </a:r>
            <a:r>
              <a:rPr lang="en-US" altLang="ko-KR" dirty="0"/>
              <a:t>, </a:t>
            </a:r>
            <a:r>
              <a:rPr lang="ko-KR" altLang="en-US" dirty="0"/>
              <a:t>비</a:t>
            </a:r>
            <a:r>
              <a:rPr lang="en-US" altLang="ko-KR" dirty="0"/>
              <a:t>, </a:t>
            </a:r>
            <a:r>
              <a:rPr lang="ko-KR" altLang="en-US" dirty="0"/>
              <a:t>안개 등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F0281BB-2B07-4266-8C88-6464FF483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520562"/>
            <a:ext cx="5184576" cy="3644742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1358783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 altLang="ko-KR" dirty="0"/>
              <a:t>Particle System</a:t>
            </a:r>
            <a:r>
              <a:rPr lang="ko-KR" altLang="en-US" dirty="0"/>
              <a:t> 설정 변경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/>
          <a:p>
            <a:r>
              <a:rPr lang="en-US" altLang="ko-KR" dirty="0"/>
              <a:t>explosion_texture.png </a:t>
            </a:r>
            <a:r>
              <a:rPr lang="ko-KR" altLang="en-US" dirty="0"/>
              <a:t>등록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Empty Object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r>
              <a:rPr lang="ko-KR" altLang="en-US" dirty="0"/>
              <a:t>이름은</a:t>
            </a:r>
            <a:r>
              <a:rPr lang="en-US" altLang="ko-KR" dirty="0"/>
              <a:t> ‘</a:t>
            </a:r>
            <a:r>
              <a:rPr lang="en-US" altLang="ko-KR" dirty="0" err="1"/>
              <a:t>explosion_effect</a:t>
            </a:r>
            <a:r>
              <a:rPr lang="en-US" altLang="ko-KR" dirty="0"/>
              <a:t>’</a:t>
            </a:r>
          </a:p>
          <a:p>
            <a:pPr lvl="1"/>
            <a:r>
              <a:rPr lang="en-US" altLang="ko-KR" dirty="0"/>
              <a:t>Particle System</a:t>
            </a:r>
            <a:r>
              <a:rPr lang="ko-KR" altLang="en-US" dirty="0"/>
              <a:t>을 자식으로 등록</a:t>
            </a:r>
            <a:endParaRPr lang="en-US" altLang="ko-KR" dirty="0"/>
          </a:p>
          <a:p>
            <a:pPr lvl="1"/>
            <a:r>
              <a:rPr lang="en-US" altLang="ko-KR" dirty="0"/>
              <a:t>Particle System </a:t>
            </a:r>
            <a:r>
              <a:rPr lang="ko-KR" altLang="en-US" dirty="0"/>
              <a:t>수정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933308"/>
            <a:ext cx="1070248" cy="1070248"/>
          </a:xfrm>
          <a:prstGeom prst="rect">
            <a:avLst/>
          </a:prstGeom>
          <a:effectLst/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77658" t="7038" b="31141"/>
          <a:stretch/>
        </p:blipFill>
        <p:spPr>
          <a:xfrm>
            <a:off x="5508104" y="1196752"/>
            <a:ext cx="3445564" cy="5362853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모서리가 둥근 직사각형 7"/>
          <p:cNvSpPr/>
          <p:nvPr/>
        </p:nvSpPr>
        <p:spPr>
          <a:xfrm>
            <a:off x="6693184" y="2788768"/>
            <a:ext cx="261069" cy="259232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7"/>
          <p:cNvSpPr/>
          <p:nvPr/>
        </p:nvSpPr>
        <p:spPr>
          <a:xfrm>
            <a:off x="6693184" y="3272588"/>
            <a:ext cx="261069" cy="264695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6687377" y="4733165"/>
            <a:ext cx="261069" cy="127593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7"/>
          <p:cNvSpPr/>
          <p:nvPr/>
        </p:nvSpPr>
        <p:spPr>
          <a:xfrm>
            <a:off x="5548028" y="4989113"/>
            <a:ext cx="547972" cy="256655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7"/>
          <p:cNvSpPr/>
          <p:nvPr/>
        </p:nvSpPr>
        <p:spPr>
          <a:xfrm>
            <a:off x="5548028" y="5877272"/>
            <a:ext cx="1261846" cy="146539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0627D14-0B3F-4BE0-8007-3709BF688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36" y="5233955"/>
            <a:ext cx="4845700" cy="13263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3F14A28-5B0A-4FF7-8356-EE8094C1707C}"/>
              </a:ext>
            </a:extLst>
          </p:cNvPr>
          <p:cNvSpPr txBox="1"/>
          <p:nvPr/>
        </p:nvSpPr>
        <p:spPr>
          <a:xfrm>
            <a:off x="6959831" y="2781375"/>
            <a:ext cx="1540806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ko-KR" altLang="en-US" sz="1100" b="1" dirty="0" err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파티클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 시스템의 유지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6BCA72-842F-4DA3-8FC3-629D0B2BAE80}"/>
              </a:ext>
            </a:extLst>
          </p:cNvPr>
          <p:cNvSpPr txBox="1"/>
          <p:nvPr/>
        </p:nvSpPr>
        <p:spPr>
          <a:xfrm>
            <a:off x="6959831" y="3274130"/>
            <a:ext cx="1399742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ko-KR" altLang="en-US" sz="1100" b="1" dirty="0" err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파티클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 각각의 속성</a:t>
            </a:r>
          </a:p>
        </p:txBody>
      </p:sp>
    </p:spTree>
    <p:extLst>
      <p:ext uri="{BB962C8B-B14F-4D97-AF65-F5344CB8AC3E}">
        <p14:creationId xmlns:p14="http://schemas.microsoft.com/office/powerpoint/2010/main" val="25262305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폭발 효과 </a:t>
            </a:r>
            <a:r>
              <a:rPr lang="en-US" altLang="ko-KR" dirty="0"/>
              <a:t>Material </a:t>
            </a:r>
            <a:r>
              <a:rPr lang="ko-KR" altLang="en-US" dirty="0"/>
              <a:t>생성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35263" t="8664" r="50000" b="58577"/>
          <a:stretch/>
        </p:blipFill>
        <p:spPr>
          <a:xfrm>
            <a:off x="467544" y="1291513"/>
            <a:ext cx="8208912" cy="5132230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모서리가 둥근 직사각형 7"/>
          <p:cNvSpPr/>
          <p:nvPr/>
        </p:nvSpPr>
        <p:spPr>
          <a:xfrm>
            <a:off x="7644064" y="2213812"/>
            <a:ext cx="1002632" cy="101867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671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기본 공간 구성 및 탱크 제작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5167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Particle System </a:t>
            </a:r>
            <a:r>
              <a:rPr lang="ko-KR" altLang="en-US"/>
              <a:t>마무리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A934B22-434E-419D-A11C-8FE81244A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완성된 </a:t>
            </a:r>
            <a:r>
              <a:rPr lang="en-US" altLang="ko-KR" dirty="0" err="1"/>
              <a:t>explosion_effect</a:t>
            </a:r>
            <a:r>
              <a:rPr lang="ko-KR" altLang="en-US" dirty="0"/>
              <a:t>는 </a:t>
            </a:r>
            <a:r>
              <a:rPr lang="en-US" altLang="ko-KR" dirty="0"/>
              <a:t>Prefab</a:t>
            </a:r>
            <a:r>
              <a:rPr lang="ko-KR" altLang="en-US" dirty="0"/>
              <a:t>으로 저장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77982" t="51645" r="1051" b="21696"/>
          <a:stretch/>
        </p:blipFill>
        <p:spPr>
          <a:xfrm>
            <a:off x="1596883" y="1301261"/>
            <a:ext cx="5950234" cy="4255478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모서리가 둥근 직사각형 7"/>
          <p:cNvSpPr/>
          <p:nvPr/>
        </p:nvSpPr>
        <p:spPr>
          <a:xfrm>
            <a:off x="3792771" y="1987826"/>
            <a:ext cx="1327869" cy="22263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60309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폭발 효과 프로그래밍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4F5D5C-CACE-4C45-AB30-2EFE29215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556792"/>
            <a:ext cx="8784976" cy="437893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5666016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폭발 효과</a:t>
            </a:r>
            <a:r>
              <a:rPr lang="en-US" altLang="ko-KR" dirty="0"/>
              <a:t> </a:t>
            </a:r>
            <a:r>
              <a:rPr lang="ko-KR" altLang="en-US" dirty="0"/>
              <a:t>구현 결과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7349" r="53947" b="46335"/>
          <a:stretch/>
        </p:blipFill>
        <p:spPr>
          <a:xfrm>
            <a:off x="179511" y="1372736"/>
            <a:ext cx="8784978" cy="4969784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6835475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적군의 등장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4660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아군 탱크를 복제</a:t>
            </a:r>
            <a:r>
              <a:rPr lang="en-US" altLang="ko-KR" dirty="0"/>
              <a:t>(Ctrl + D)</a:t>
            </a:r>
          </a:p>
          <a:p>
            <a:pPr lvl="1"/>
            <a:r>
              <a:rPr lang="ko-KR" altLang="en-US" dirty="0"/>
              <a:t>이름을</a:t>
            </a:r>
            <a:r>
              <a:rPr lang="en-US" altLang="ko-KR" dirty="0"/>
              <a:t> ‘enemy’</a:t>
            </a:r>
            <a:r>
              <a:rPr lang="ko-KR" altLang="en-US" dirty="0"/>
              <a:t>로 변경하고 적당한 곳으로 이동</a:t>
            </a:r>
            <a:endParaRPr lang="en-US" altLang="ko-KR" dirty="0"/>
          </a:p>
          <a:p>
            <a:pPr lvl="1"/>
            <a:r>
              <a:rPr lang="ko-KR" altLang="en-US" dirty="0"/>
              <a:t>적군 탱크의 </a:t>
            </a:r>
            <a:r>
              <a:rPr lang="en-US" altLang="ko-KR" dirty="0"/>
              <a:t>spawn point </a:t>
            </a:r>
            <a:r>
              <a:rPr lang="ko-KR" altLang="en-US" dirty="0"/>
              <a:t>이름을 변경</a:t>
            </a:r>
            <a:endParaRPr lang="en-US" altLang="ko-KR" dirty="0"/>
          </a:p>
          <a:p>
            <a:pPr lvl="2"/>
            <a:r>
              <a:rPr lang="ko-KR" altLang="en-US" dirty="0"/>
              <a:t>적군 탱크에도 아군 탱크와 같은 스크립트가 적용되어 있음</a:t>
            </a:r>
            <a:endParaRPr lang="en-US" altLang="ko-KR" dirty="0"/>
          </a:p>
          <a:p>
            <a:pPr lvl="3"/>
            <a:r>
              <a:rPr lang="en-US" altLang="ko-KR" dirty="0"/>
              <a:t>Find(“</a:t>
            </a:r>
            <a:r>
              <a:rPr lang="en-US" altLang="ko-KR" dirty="0" err="1"/>
              <a:t>sp_bullet</a:t>
            </a:r>
            <a:r>
              <a:rPr lang="en-US" altLang="ko-KR" dirty="0"/>
              <a:t>”); </a:t>
            </a:r>
            <a:r>
              <a:rPr lang="en-US" altLang="ko-KR" dirty="0">
                <a:sym typeface="Wingdings" panose="05000000000000000000" pitchFamily="2" charset="2"/>
              </a:rPr>
              <a:t> </a:t>
            </a:r>
            <a:r>
              <a:rPr lang="ko-KR" altLang="en-US" dirty="0">
                <a:sym typeface="Wingdings" panose="05000000000000000000" pitchFamily="2" charset="2"/>
              </a:rPr>
              <a:t>이 코드가 문제</a:t>
            </a:r>
            <a:endParaRPr lang="en-US" altLang="ko-KR" dirty="0">
              <a:sym typeface="Wingdings" panose="05000000000000000000" pitchFamily="2" charset="2"/>
            </a:endParaRPr>
          </a:p>
          <a:p>
            <a:pPr lvl="3"/>
            <a:r>
              <a:rPr lang="en-US" altLang="ko-KR" dirty="0">
                <a:sym typeface="Wingdings" panose="05000000000000000000" pitchFamily="2" charset="2"/>
              </a:rPr>
              <a:t>Find()</a:t>
            </a:r>
            <a:r>
              <a:rPr lang="ko-KR" altLang="en-US" dirty="0">
                <a:sym typeface="Wingdings" panose="05000000000000000000" pitchFamily="2" charset="2"/>
              </a:rPr>
              <a:t>는 가장 최근에 생성된 순서대로 물체를 찾음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ko-KR" altLang="en-US" dirty="0"/>
              <a:t>적군 탱크에 아군 탱크와 다른 색깔 부여</a:t>
            </a:r>
            <a:endParaRPr lang="en-US" altLang="ko-KR" dirty="0"/>
          </a:p>
          <a:p>
            <a:pPr lvl="1"/>
            <a:r>
              <a:rPr lang="ko-KR" altLang="en-US" dirty="0">
                <a:sym typeface="Wingdings" panose="05000000000000000000" pitchFamily="2" charset="2"/>
              </a:rPr>
              <a:t>적군 탱크는 스스로 움직여야 하므로 이동 스크립트 삭제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적군 탱크 만들기</a:t>
            </a:r>
          </a:p>
        </p:txBody>
      </p:sp>
    </p:spTree>
    <p:extLst>
      <p:ext uri="{BB962C8B-B14F-4D97-AF65-F5344CB8AC3E}">
        <p14:creationId xmlns:p14="http://schemas.microsoft.com/office/powerpoint/2010/main" val="20758112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적군 탱크 생성 결과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7037" r="53937" b="46647"/>
          <a:stretch/>
        </p:blipFill>
        <p:spPr>
          <a:xfrm>
            <a:off x="179512" y="1373269"/>
            <a:ext cx="8784976" cy="496871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8943198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적군의 아군 주시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스크립트를 적군 탱크의 </a:t>
            </a:r>
            <a:r>
              <a:rPr lang="ko-KR" altLang="en-US" dirty="0" err="1"/>
              <a:t>포탑</a:t>
            </a:r>
            <a:r>
              <a:rPr lang="en-US" altLang="ko-KR" dirty="0"/>
              <a:t>(turret)</a:t>
            </a:r>
            <a:r>
              <a:rPr lang="ko-KR" altLang="en-US" dirty="0"/>
              <a:t>에 연결</a:t>
            </a:r>
            <a:endParaRPr lang="en-US" altLang="ko-KR" dirty="0"/>
          </a:p>
          <a:p>
            <a:pPr lvl="1"/>
            <a:r>
              <a:rPr lang="ko-KR" altLang="en-US" dirty="0"/>
              <a:t>탱크 자체가 회전하는 것이 아니라 </a:t>
            </a:r>
            <a:r>
              <a:rPr lang="ko-KR" altLang="en-US" dirty="0" err="1"/>
              <a:t>포탑만</a:t>
            </a:r>
            <a:r>
              <a:rPr lang="ko-KR" altLang="en-US" dirty="0"/>
              <a:t> 회전</a:t>
            </a:r>
            <a:endParaRPr lang="en-US" altLang="ko-KR" dirty="0"/>
          </a:p>
          <a:p>
            <a:r>
              <a:rPr lang="en-US" altLang="ko-KR" dirty="0"/>
              <a:t>[</a:t>
            </a:r>
            <a:r>
              <a:rPr lang="en-US" altLang="ko-KR" dirty="0" err="1"/>
              <a:t>SerializeField</a:t>
            </a:r>
            <a:r>
              <a:rPr lang="en-US" altLang="ko-KR" dirty="0"/>
              <a:t>]</a:t>
            </a:r>
          </a:p>
          <a:p>
            <a:pPr lvl="1"/>
            <a:r>
              <a:rPr lang="ko-KR" altLang="en-US" dirty="0"/>
              <a:t>바로 다음의 </a:t>
            </a:r>
            <a:r>
              <a:rPr lang="en-US" altLang="ko-KR" dirty="0"/>
              <a:t>private </a:t>
            </a:r>
            <a:r>
              <a:rPr lang="ko-KR" altLang="en-US" dirty="0"/>
              <a:t>변수를 </a:t>
            </a:r>
            <a:r>
              <a:rPr lang="ko-KR" altLang="en-US" dirty="0" err="1"/>
              <a:t>인스펙터에</a:t>
            </a:r>
            <a:r>
              <a:rPr lang="ko-KR" altLang="en-US" dirty="0"/>
              <a:t> 보이게 함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FE4793-F338-42F7-BE47-EB2561645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44" y="225909"/>
            <a:ext cx="4968552" cy="3995179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BF6E0D-1C77-4121-B809-002663DBEA84}"/>
              </a:ext>
            </a:extLst>
          </p:cNvPr>
          <p:cNvSpPr txBox="1"/>
          <p:nvPr/>
        </p:nvSpPr>
        <p:spPr>
          <a:xfrm>
            <a:off x="5940152" y="3704460"/>
            <a:ext cx="2050561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100" b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적군이 항상 아군 탱크를 주시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D7F214-37E9-47E8-BF6C-A51F37CA7EAD}"/>
              </a:ext>
            </a:extLst>
          </p:cNvPr>
          <p:cNvSpPr txBox="1"/>
          <p:nvPr/>
        </p:nvSpPr>
        <p:spPr>
          <a:xfrm>
            <a:off x="7122665" y="866668"/>
            <a:ext cx="1774845" cy="82266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포탄 </a:t>
            </a:r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prefab</a:t>
            </a:r>
          </a:p>
          <a:p>
            <a:pPr>
              <a:lnSpc>
                <a:spcPct val="150000"/>
              </a:lnSpc>
            </a:pP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아군 탱크</a:t>
            </a:r>
            <a:endParaRPr lang="en-US" altLang="ko-KR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적군 탱크의 </a:t>
            </a:r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spawn point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94595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적군의 발포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out hit</a:t>
            </a:r>
          </a:p>
          <a:p>
            <a:pPr lvl="1"/>
            <a:r>
              <a:rPr lang="ko-KR" altLang="en-US" dirty="0"/>
              <a:t>반직선에 부딪힌 물체에 대한 정보 포함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이슈</a:t>
            </a:r>
            <a:endParaRPr lang="en-US" altLang="ko-KR" dirty="0"/>
          </a:p>
          <a:p>
            <a:pPr lvl="1"/>
            <a:r>
              <a:rPr lang="ko-KR" altLang="en-US" dirty="0"/>
              <a:t>적군의 탐색 방향이 </a:t>
            </a:r>
            <a:r>
              <a:rPr lang="ko-KR" altLang="en-US" dirty="0" err="1"/>
              <a:t>포탑</a:t>
            </a:r>
            <a:r>
              <a:rPr lang="ko-KR" altLang="en-US" dirty="0"/>
              <a:t> 정면이 아닌 화면상의 정면</a:t>
            </a:r>
            <a:r>
              <a:rPr lang="en-US" altLang="ko-KR" dirty="0"/>
              <a:t>(Z</a:t>
            </a:r>
            <a:r>
              <a:rPr lang="ko-KR" altLang="en-US" dirty="0"/>
              <a:t>축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적군의 포탄이 쉴 새 없이 발사되고 키를 떼도 멈추지 않음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4E7F5CF-F2DF-49B6-8FA7-230CFAA0B484}"/>
              </a:ext>
            </a:extLst>
          </p:cNvPr>
          <p:cNvGrpSpPr>
            <a:grpSpLocks noChangeAspect="1"/>
          </p:cNvGrpSpPr>
          <p:nvPr/>
        </p:nvGrpSpPr>
        <p:grpSpPr>
          <a:xfrm>
            <a:off x="271490" y="1020714"/>
            <a:ext cx="8601020" cy="2408286"/>
            <a:chOff x="209564" y="1268760"/>
            <a:chExt cx="8724872" cy="2442964"/>
          </a:xfrm>
          <a:effectLst/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F9A34DA2-4B89-471D-875B-06E397A65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9564" y="1268760"/>
              <a:ext cx="8724872" cy="2442964"/>
            </a:xfrm>
            <a:prstGeom prst="rect">
              <a:avLst/>
            </a:prstGeom>
            <a:ln>
              <a:solidFill>
                <a:schemeClr val="accent1"/>
              </a:solidFill>
            </a:ln>
            <a:effectLst/>
          </p:spPr>
        </p:pic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0DA47C17-4A26-450F-A7B6-F346B7C00B67}"/>
                </a:ext>
              </a:extLst>
            </p:cNvPr>
            <p:cNvSpPr/>
            <p:nvPr/>
          </p:nvSpPr>
          <p:spPr>
            <a:xfrm>
              <a:off x="7020272" y="3085106"/>
              <a:ext cx="1718211" cy="199878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D40474-61F8-48B5-946F-68EB05604178}"/>
                </a:ext>
              </a:extLst>
            </p:cNvPr>
            <p:cNvSpPr txBox="1"/>
            <p:nvPr/>
          </p:nvSpPr>
          <p:spPr>
            <a:xfrm>
              <a:off x="7406023" y="2826157"/>
              <a:ext cx="946708" cy="265377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ko-KR" altLang="en-US" sz="1100" b="1" dirty="0">
                  <a:solidFill>
                    <a:srgbClr val="C00000"/>
                  </a:solidFill>
                  <a:latin typeface="Trebuchet MS" panose="020B0603020202020204" pitchFamily="34" charset="0"/>
                  <a:ea typeface="맑은 고딕" panose="020B0503020000020004" pitchFamily="50" charset="-127"/>
                </a:rPr>
                <a:t>회전 초기값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1A68684-B60B-41A0-9B2F-8C9885F3F6A7}"/>
              </a:ext>
            </a:extLst>
          </p:cNvPr>
          <p:cNvSpPr txBox="1"/>
          <p:nvPr/>
        </p:nvSpPr>
        <p:spPr>
          <a:xfrm>
            <a:off x="2797702" y="2334627"/>
            <a:ext cx="1215396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반직선의 시작점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4351B1-4F69-4DD0-B498-5BFB836F1EC7}"/>
              </a:ext>
            </a:extLst>
          </p:cNvPr>
          <p:cNvSpPr txBox="1"/>
          <p:nvPr/>
        </p:nvSpPr>
        <p:spPr>
          <a:xfrm>
            <a:off x="4427984" y="2334627"/>
            <a:ext cx="1074333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100" b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반직선의 방향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A31680-9BD8-48B4-BF0F-B9E3DB3C413C}"/>
              </a:ext>
            </a:extLst>
          </p:cNvPr>
          <p:cNvSpPr txBox="1"/>
          <p:nvPr/>
        </p:nvSpPr>
        <p:spPr>
          <a:xfrm>
            <a:off x="5580112" y="2335546"/>
            <a:ext cx="1074333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반직선의 길이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F5EEEA-458B-4A2E-ADEF-54E5D8DA88E2}"/>
              </a:ext>
            </a:extLst>
          </p:cNvPr>
          <p:cNvSpPr txBox="1"/>
          <p:nvPr/>
        </p:nvSpPr>
        <p:spPr>
          <a:xfrm>
            <a:off x="1491558" y="2036995"/>
            <a:ext cx="3648756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반직선</a:t>
            </a:r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(Ray)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을 쏴서 부딪힌 물체가 있을 경우 </a:t>
            </a:r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true 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반환</a:t>
            </a:r>
          </a:p>
        </p:txBody>
      </p:sp>
    </p:spTree>
    <p:extLst>
      <p:ext uri="{BB962C8B-B14F-4D97-AF65-F5344CB8AC3E}">
        <p14:creationId xmlns:p14="http://schemas.microsoft.com/office/powerpoint/2010/main" val="150312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Global </a:t>
            </a:r>
            <a:r>
              <a:rPr lang="ko-KR" altLang="en-US" sz="2400" dirty="0"/>
              <a:t>좌표계</a:t>
            </a:r>
            <a:endParaRPr lang="en-US" altLang="ko-KR" sz="2400" dirty="0"/>
          </a:p>
          <a:p>
            <a:pPr lvl="1"/>
            <a:r>
              <a:rPr lang="ko-KR" altLang="en-US" sz="2000" dirty="0"/>
              <a:t>전체 공간에 공통으로 적용되는 좌표계</a:t>
            </a:r>
            <a:endParaRPr lang="en-US" altLang="ko-KR" sz="2000" dirty="0"/>
          </a:p>
          <a:p>
            <a:pPr lvl="3"/>
            <a:endParaRPr lang="ko-KR" altLang="en-US" sz="1600" dirty="0"/>
          </a:p>
          <a:p>
            <a:r>
              <a:rPr lang="en-US" altLang="ko-KR" sz="2400" dirty="0"/>
              <a:t>Local </a:t>
            </a:r>
            <a:r>
              <a:rPr lang="ko-KR" altLang="en-US" sz="2400" dirty="0"/>
              <a:t>좌표계</a:t>
            </a:r>
            <a:endParaRPr lang="en-US" altLang="ko-KR" sz="2400" dirty="0"/>
          </a:p>
          <a:p>
            <a:pPr lvl="1"/>
            <a:r>
              <a:rPr lang="ko-KR" altLang="en-US" sz="2000" dirty="0"/>
              <a:t>오브젝트를 기준으로 한 좌표계</a:t>
            </a:r>
            <a:endParaRPr lang="en-US" altLang="ko-KR" sz="2000" dirty="0"/>
          </a:p>
          <a:p>
            <a:pPr lvl="1"/>
            <a:r>
              <a:rPr lang="ko-KR" altLang="en-US" sz="2000" dirty="0"/>
              <a:t>오브젝트 이동 및 회전 등에 사용됨</a:t>
            </a:r>
            <a:endParaRPr lang="en-US" altLang="ko-KR" sz="2000" dirty="0"/>
          </a:p>
          <a:p>
            <a:pPr lvl="2"/>
            <a:r>
              <a:rPr lang="ko-KR" altLang="en-US" sz="1800" dirty="0"/>
              <a:t>오브젝트를 중심으로 </a:t>
            </a:r>
            <a:r>
              <a:rPr lang="ko-KR" altLang="en-US" sz="1800" dirty="0" err="1"/>
              <a:t>전후좌우를</a:t>
            </a:r>
            <a:r>
              <a:rPr lang="ko-KR" altLang="en-US" sz="1800" dirty="0"/>
              <a:t> 결정</a:t>
            </a:r>
            <a:endParaRPr lang="en-US" altLang="ko-KR" sz="1800" dirty="0"/>
          </a:p>
          <a:p>
            <a:pPr lvl="1"/>
            <a:r>
              <a:rPr lang="ko-KR" altLang="en-US" sz="2000" dirty="0"/>
              <a:t>오브젝트가 회전하면 </a:t>
            </a:r>
            <a:r>
              <a:rPr lang="en-US" altLang="ko-KR" sz="2000" dirty="0"/>
              <a:t>Global </a:t>
            </a:r>
            <a:r>
              <a:rPr lang="ko-KR" altLang="en-US" sz="2000" dirty="0"/>
              <a:t>좌표와 달리 좌표축의 방향이 바뀜</a:t>
            </a:r>
            <a:endParaRPr lang="en-US" altLang="ko-KR" sz="2000" dirty="0"/>
          </a:p>
          <a:p>
            <a:pPr lvl="3"/>
            <a:endParaRPr lang="en-US" altLang="ko-KR" sz="1600" dirty="0"/>
          </a:p>
          <a:p>
            <a:r>
              <a:rPr lang="en-US" altLang="ko-KR" sz="2400" dirty="0" err="1"/>
              <a:t>Raycast</a:t>
            </a:r>
            <a:r>
              <a:rPr lang="en-US" altLang="ko-KR" sz="2400" dirty="0"/>
              <a:t>(): </a:t>
            </a:r>
            <a:r>
              <a:rPr lang="ko-KR" altLang="en-US" sz="2400" dirty="0"/>
              <a:t>글로벌 좌표계를 사용</a:t>
            </a:r>
            <a:endParaRPr lang="en-US" altLang="ko-KR" sz="2400" dirty="0"/>
          </a:p>
          <a:p>
            <a:pPr lvl="1"/>
            <a:r>
              <a:rPr lang="en-US" altLang="ko-KR" sz="2000" dirty="0"/>
              <a:t>Local </a:t>
            </a:r>
            <a:r>
              <a:rPr lang="ko-KR" altLang="en-US" sz="2000" dirty="0"/>
              <a:t>방향을 </a:t>
            </a:r>
            <a:r>
              <a:rPr lang="en-US" altLang="ko-KR" sz="2000" dirty="0"/>
              <a:t>Global </a:t>
            </a:r>
            <a:r>
              <a:rPr lang="ko-KR" altLang="en-US" sz="2000" dirty="0"/>
              <a:t>좌표에서의 방향으로 변환</a:t>
            </a:r>
            <a:endParaRPr lang="en-US" altLang="ko-KR" sz="2000" dirty="0"/>
          </a:p>
          <a:p>
            <a:pPr lvl="2"/>
            <a:r>
              <a:rPr lang="en-US" altLang="ko-KR" sz="1600" dirty="0" err="1"/>
              <a:t>transform.TransformDirection</a:t>
            </a:r>
            <a:r>
              <a:rPr lang="en-US" altLang="ko-KR" sz="1600" dirty="0"/>
              <a:t>(Vector3);</a:t>
            </a:r>
            <a:endParaRPr lang="ko-KR" altLang="en-US" sz="1600" dirty="0"/>
          </a:p>
          <a:p>
            <a:endParaRPr lang="en-US" altLang="ko-KR" sz="24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Global vs. Local </a:t>
            </a:r>
            <a:r>
              <a:rPr lang="ko-KR" altLang="en-US" dirty="0"/>
              <a:t>좌표계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137A86-4942-483C-AC85-4E8B5D9E2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5877272"/>
            <a:ext cx="7525777" cy="33724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</p:spPr>
      </p:pic>
    </p:spTree>
    <p:extLst>
      <p:ext uri="{BB962C8B-B14F-4D97-AF65-F5344CB8AC3E}">
        <p14:creationId xmlns:p14="http://schemas.microsoft.com/office/powerpoint/2010/main" val="34457638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이슈</a:t>
            </a:r>
            <a:r>
              <a:rPr lang="en-US" altLang="ko-KR" dirty="0"/>
              <a:t>: </a:t>
            </a:r>
            <a:r>
              <a:rPr lang="ko-KR" altLang="en-US" dirty="0"/>
              <a:t>적군의 포탄이 멈추지 않는 이유</a:t>
            </a:r>
            <a:endParaRPr lang="en-US" altLang="ko-KR" dirty="0"/>
          </a:p>
          <a:p>
            <a:pPr lvl="1"/>
            <a:r>
              <a:rPr lang="en-US" altLang="ko-KR" dirty="0" err="1"/>
              <a:t>RayCast</a:t>
            </a:r>
            <a:r>
              <a:rPr lang="en-US" altLang="ko-KR" dirty="0"/>
              <a:t>()</a:t>
            </a:r>
            <a:r>
              <a:rPr lang="ko-KR" altLang="en-US" dirty="0"/>
              <a:t>가 </a:t>
            </a:r>
            <a:r>
              <a:rPr lang="en-US" altLang="ko-KR" dirty="0"/>
              <a:t>barrel </a:t>
            </a:r>
            <a:r>
              <a:rPr lang="ko-KR" altLang="en-US" dirty="0"/>
              <a:t>바로 앞에서 날아가고 있는 포탄을 감지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‘Tank’ </a:t>
            </a:r>
            <a:r>
              <a:rPr lang="ko-KR" altLang="en-US" dirty="0"/>
              <a:t>태그 생성</a:t>
            </a:r>
            <a:endParaRPr lang="en-US" altLang="ko-KR" dirty="0"/>
          </a:p>
          <a:p>
            <a:pPr lvl="1"/>
            <a:r>
              <a:rPr lang="ko-KR" altLang="en-US" dirty="0"/>
              <a:t>아군 탱크의 </a:t>
            </a:r>
            <a:r>
              <a:rPr lang="en-US" altLang="ko-KR" dirty="0"/>
              <a:t>body, turret, barrel</a:t>
            </a:r>
            <a:r>
              <a:rPr lang="ko-KR" altLang="en-US" dirty="0"/>
              <a:t>에 할당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탐지 정보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7338B70-B510-4B4B-81FF-859AD134A843}"/>
              </a:ext>
            </a:extLst>
          </p:cNvPr>
          <p:cNvGrpSpPr/>
          <p:nvPr/>
        </p:nvGrpSpPr>
        <p:grpSpPr>
          <a:xfrm>
            <a:off x="179512" y="4031727"/>
            <a:ext cx="8784976" cy="2054720"/>
            <a:chOff x="179512" y="4031727"/>
            <a:chExt cx="8784976" cy="205472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BF50E34-F36A-44BF-8D66-8993F9D5A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512" y="4031727"/>
              <a:ext cx="8784976" cy="2054720"/>
            </a:xfrm>
            <a:prstGeom prst="rect">
              <a:avLst/>
            </a:prstGeom>
            <a:ln>
              <a:solidFill>
                <a:schemeClr val="accent1"/>
              </a:solidFill>
            </a:ln>
            <a:effectLst/>
          </p:spPr>
        </p:pic>
        <p:sp>
          <p:nvSpPr>
            <p:cNvPr id="6" name="모서리가 둥근 직사각형 5"/>
            <p:cNvSpPr/>
            <p:nvPr/>
          </p:nvSpPr>
          <p:spPr>
            <a:xfrm>
              <a:off x="5899868" y="5021842"/>
              <a:ext cx="2955721" cy="198328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4196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물체 배치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106245"/>
              </p:ext>
            </p:extLst>
          </p:nvPr>
        </p:nvGraphicFramePr>
        <p:xfrm>
          <a:off x="1094400" y="1628800"/>
          <a:ext cx="6152769" cy="403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33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47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06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오브젝트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속성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값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Plane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floor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Position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-0.5, 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Scale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6, 1, 6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Cube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body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Position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0, 0, 0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Scale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1.5, 1, 4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Sphere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turret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Position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0, 0.75, 0.6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Scale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1, 1, 1.7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3613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Cylinder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barrel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Position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0, 1.1, 2.6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21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Rotation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80, 0, 0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36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Scale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0.3, 1.5, 0.3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236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Material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/>
                        <a:t>mat_floor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Main Color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튀는 색으로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8395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46450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적군의 사격 지연시간 적용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21B85A3-B13C-44B5-ACBA-4B4FFA578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002026"/>
            <a:ext cx="8784976" cy="5667334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1410935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 err="1"/>
              <a:t>transform.RotateAround</a:t>
            </a:r>
            <a:r>
              <a:rPr lang="en-US" altLang="ko-KR" dirty="0"/>
              <a:t>(&lt;</a:t>
            </a:r>
            <a:r>
              <a:rPr lang="ko-KR" altLang="en-US" dirty="0"/>
              <a:t>중심점</a:t>
            </a:r>
            <a:r>
              <a:rPr lang="en-US" altLang="ko-KR" dirty="0"/>
              <a:t>&gt;, &lt;</a:t>
            </a:r>
            <a:r>
              <a:rPr lang="ko-KR" altLang="en-US" dirty="0"/>
              <a:t>회전축</a:t>
            </a:r>
            <a:r>
              <a:rPr lang="en-US" altLang="ko-KR" dirty="0"/>
              <a:t>&gt;, &lt;</a:t>
            </a:r>
            <a:r>
              <a:rPr lang="ko-KR" altLang="en-US" dirty="0"/>
              <a:t>회전각도</a:t>
            </a:r>
            <a:r>
              <a:rPr lang="en-US" altLang="ko-KR" dirty="0"/>
              <a:t>/</a:t>
            </a:r>
            <a:r>
              <a:rPr lang="ko-KR" altLang="en-US" dirty="0"/>
              <a:t>초</a:t>
            </a:r>
            <a:r>
              <a:rPr lang="en-US" altLang="ko-KR" dirty="0"/>
              <a:t>&gt;);</a:t>
            </a:r>
          </a:p>
          <a:p>
            <a:pPr lvl="1"/>
            <a:r>
              <a:rPr lang="ko-KR" altLang="en-US" dirty="0"/>
              <a:t>자신의 위치와 중심점 간의 거리를 반지름으로 회전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적군 탱크 움직이기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1D997B3-7A87-4C63-B8B8-A6AF7C1CE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366354"/>
            <a:ext cx="8784976" cy="263871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5278020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/>
              <a:t>인칭 시점 </a:t>
            </a:r>
            <a:r>
              <a:rPr lang="ko-KR" altLang="en-US" dirty="0"/>
              <a:t>카메라 추가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smooth_follow.cs</a:t>
            </a:r>
            <a:endParaRPr lang="en-US" altLang="ko-KR" dirty="0"/>
          </a:p>
          <a:p>
            <a:pPr lvl="1"/>
            <a:r>
              <a:rPr lang="en-US" altLang="ko-KR" dirty="0"/>
              <a:t>target: </a:t>
            </a:r>
            <a:r>
              <a:rPr lang="ko-KR" altLang="en-US" dirty="0"/>
              <a:t>아군 탱크로 지정</a:t>
            </a:r>
            <a:endParaRPr lang="en-US" altLang="ko-KR" dirty="0"/>
          </a:p>
          <a:p>
            <a:pPr lvl="1"/>
            <a:r>
              <a:rPr lang="en-US" altLang="ko-KR" dirty="0"/>
              <a:t>target</a:t>
            </a:r>
            <a:r>
              <a:rPr lang="ko-KR" altLang="en-US" dirty="0"/>
              <a:t>의 후방에서 부드럽게 따라다니는 카메라 움직임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54200" r="53937" b="3918"/>
          <a:stretch/>
        </p:blipFill>
        <p:spPr>
          <a:xfrm>
            <a:off x="899592" y="2780928"/>
            <a:ext cx="7039622" cy="360040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2153528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이슈</a:t>
            </a:r>
            <a:r>
              <a:rPr lang="en-US" altLang="ko-KR" dirty="0"/>
              <a:t>: </a:t>
            </a:r>
            <a:r>
              <a:rPr lang="ko-KR" altLang="en-US" dirty="0"/>
              <a:t>현재 아군 탱크의 포탄은 장애물만 폭파</a:t>
            </a:r>
            <a:endParaRPr lang="en-US" altLang="ko-KR" dirty="0"/>
          </a:p>
          <a:p>
            <a:pPr lvl="1"/>
            <a:r>
              <a:rPr lang="en-US" altLang="ko-KR" dirty="0"/>
              <a:t>‘Enemy’ </a:t>
            </a:r>
            <a:r>
              <a:rPr lang="ko-KR" altLang="en-US" dirty="0"/>
              <a:t>태그 생성</a:t>
            </a:r>
            <a:endParaRPr lang="en-US" altLang="ko-KR" dirty="0"/>
          </a:p>
          <a:p>
            <a:pPr lvl="2"/>
            <a:r>
              <a:rPr lang="ko-KR" altLang="en-US" dirty="0"/>
              <a:t>적군 탱크</a:t>
            </a:r>
            <a:r>
              <a:rPr lang="en-US" altLang="ko-KR" dirty="0"/>
              <a:t>(</a:t>
            </a:r>
            <a:r>
              <a:rPr lang="ko-KR" altLang="en-US" dirty="0"/>
              <a:t>몸통</a:t>
            </a:r>
            <a:r>
              <a:rPr lang="en-US" altLang="ko-KR" dirty="0"/>
              <a:t>, </a:t>
            </a:r>
            <a:r>
              <a:rPr lang="ko-KR" altLang="en-US" dirty="0"/>
              <a:t>포대 등</a:t>
            </a:r>
            <a:r>
              <a:rPr lang="en-US" altLang="ko-KR" dirty="0"/>
              <a:t>)</a:t>
            </a:r>
            <a:r>
              <a:rPr lang="ko-KR" altLang="en-US" dirty="0"/>
              <a:t>에 부여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적군 탱크와 </a:t>
            </a:r>
            <a:r>
              <a:rPr lang="ko-KR" altLang="en-US" dirty="0" err="1"/>
              <a:t>포격전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A89AF17-FEFC-4592-B7AF-8D2A11EF0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412" y="2924944"/>
            <a:ext cx="7673036" cy="2767956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F965B6-753F-4919-8AB7-7E23F7125646}"/>
              </a:ext>
            </a:extLst>
          </p:cNvPr>
          <p:cNvSpPr txBox="1"/>
          <p:nvPr/>
        </p:nvSpPr>
        <p:spPr>
          <a:xfrm>
            <a:off x="1594366" y="4996416"/>
            <a:ext cx="1410964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// 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이후 추가할 예정</a:t>
            </a:r>
          </a:p>
        </p:txBody>
      </p:sp>
    </p:spTree>
    <p:extLst>
      <p:ext uri="{BB962C8B-B14F-4D97-AF65-F5344CB8AC3E}">
        <p14:creationId xmlns:p14="http://schemas.microsoft.com/office/powerpoint/2010/main" val="343793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7B6AFF-35AC-467D-9707-24A7C0BB7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적군 탱크의 추적 움직임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8BD306-7A8E-4614-92FA-7AD9704BA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설정</a:t>
            </a:r>
            <a:endParaRPr lang="en-US" altLang="ko-KR" dirty="0"/>
          </a:p>
          <a:p>
            <a:pPr lvl="1"/>
            <a:r>
              <a:rPr lang="ko-KR" altLang="en-US" dirty="0"/>
              <a:t>지정된 경로 사이를 자연스럽게 움직이는 기능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[Window] </a:t>
            </a:r>
            <a:r>
              <a:rPr lang="en-US" altLang="ko-KR" dirty="0">
                <a:sym typeface="Wingdings" panose="05000000000000000000" pitchFamily="2" charset="2"/>
              </a:rPr>
              <a:t> [AI]  [Navigation]</a:t>
            </a:r>
          </a:p>
          <a:p>
            <a:pPr lvl="1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2FCABF-E7DA-4E9B-B946-E749A93606B7}"/>
              </a:ext>
            </a:extLst>
          </p:cNvPr>
          <p:cNvSpPr txBox="1"/>
          <p:nvPr/>
        </p:nvSpPr>
        <p:spPr>
          <a:xfrm>
            <a:off x="1012985" y="5714760"/>
            <a:ext cx="2170787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물체별로 지정될 움직임 타입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4171D5-8486-4803-83FB-6FD89CBC06B9}"/>
              </a:ext>
            </a:extLst>
          </p:cNvPr>
          <p:cNvSpPr txBox="1"/>
          <p:nvPr/>
        </p:nvSpPr>
        <p:spPr>
          <a:xfrm>
            <a:off x="104082" y="5904939"/>
            <a:ext cx="3079690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물체가 장애물에 다가갈 수 있는 최대 반경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059234-2DA8-46D1-B439-8A74D104BB9A}"/>
              </a:ext>
            </a:extLst>
          </p:cNvPr>
          <p:cNvSpPr txBox="1"/>
          <p:nvPr/>
        </p:nvSpPr>
        <p:spPr>
          <a:xfrm>
            <a:off x="104082" y="6108265"/>
            <a:ext cx="3079690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물체가 장애물에 다가갈 수 있는 최대 높이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23BEB1-C972-40A5-AD55-E7916F9ED2AC}"/>
              </a:ext>
            </a:extLst>
          </p:cNvPr>
          <p:cNvSpPr txBox="1"/>
          <p:nvPr/>
        </p:nvSpPr>
        <p:spPr>
          <a:xfrm>
            <a:off x="257971" y="6301981"/>
            <a:ext cx="2925801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타고 넘어갈 수 있는 장애물의 최대 높이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83A08C4-54DB-4312-9A89-7A2C6BDBC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772" y="3171313"/>
            <a:ext cx="5852724" cy="356158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52D0F-0E02-44F0-A84E-2FCD2CC2E948}"/>
              </a:ext>
            </a:extLst>
          </p:cNvPr>
          <p:cNvSpPr txBox="1"/>
          <p:nvPr/>
        </p:nvSpPr>
        <p:spPr>
          <a:xfrm>
            <a:off x="966498" y="6498463"/>
            <a:ext cx="2217274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올라갈 수 있는 최대 경사각도</a:t>
            </a:r>
          </a:p>
        </p:txBody>
      </p:sp>
    </p:spTree>
    <p:extLst>
      <p:ext uri="{BB962C8B-B14F-4D97-AF65-F5344CB8AC3E}">
        <p14:creationId xmlns:p14="http://schemas.microsoft.com/office/powerpoint/2010/main" val="19889366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07FE72-3D28-4937-907B-6E39A8C85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구체적인 설정들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A44CAD-149C-4D85-8BC9-B057B952B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Areas</a:t>
            </a:r>
            <a:r>
              <a:rPr lang="ko-KR" altLang="en-US" dirty="0"/>
              <a:t>와 </a:t>
            </a:r>
            <a:r>
              <a:rPr lang="en-US" altLang="ko-KR" dirty="0"/>
              <a:t>Cost</a:t>
            </a:r>
          </a:p>
          <a:p>
            <a:pPr lvl="1"/>
            <a:r>
              <a:rPr lang="ko-KR" altLang="en-US" dirty="0"/>
              <a:t>특정</a:t>
            </a:r>
            <a:r>
              <a:rPr lang="en-US" altLang="ko-KR" dirty="0"/>
              <a:t> </a:t>
            </a:r>
            <a:r>
              <a:rPr lang="ko-KR" altLang="en-US" dirty="0"/>
              <a:t>지역을 지나가는 데 필요한 비용</a:t>
            </a:r>
            <a:endParaRPr lang="en-US" altLang="ko-KR" dirty="0"/>
          </a:p>
          <a:p>
            <a:pPr lvl="2"/>
            <a:r>
              <a:rPr lang="ko-KR" altLang="en-US" dirty="0"/>
              <a:t>같은 거리라 하더라도 </a:t>
            </a:r>
            <a:r>
              <a:rPr lang="en-US" altLang="ko-KR" dirty="0"/>
              <a:t>Cost</a:t>
            </a:r>
            <a:r>
              <a:rPr lang="ko-KR" altLang="en-US" dirty="0"/>
              <a:t>가 높게 설정된 지역이 있으면 해당 경로는 피해서 </a:t>
            </a:r>
            <a:r>
              <a:rPr lang="ko-KR" altLang="en-US" dirty="0" err="1"/>
              <a:t>지나감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Navigation</a:t>
            </a:r>
            <a:r>
              <a:rPr lang="ko-KR" altLang="en-US" dirty="0"/>
              <a:t> </a:t>
            </a:r>
            <a:r>
              <a:rPr lang="en-US" altLang="ko-KR" dirty="0"/>
              <a:t>Static</a:t>
            </a:r>
          </a:p>
          <a:p>
            <a:pPr lvl="1"/>
            <a:r>
              <a:rPr lang="ko-KR" altLang="en-US" dirty="0"/>
              <a:t>현재 선택된 물체를 기반으로 경로 탐색할 것인가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30951EB-B8AE-4151-AF3F-16ADB75C5A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80033"/>
          <a:stretch/>
        </p:blipFill>
        <p:spPr>
          <a:xfrm>
            <a:off x="3617812" y="1556792"/>
            <a:ext cx="5440092" cy="127967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17330BE-3A09-4219-A720-F05551682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812" y="3901700"/>
            <a:ext cx="5440091" cy="183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836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73DD37-5B19-4EFA-9B0B-708F2B78D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마무리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86A6D1-DCEB-47C7-910A-6D934E36A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ED35F6-2688-4A3D-9B7D-FD3ABCB59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432" y="1340769"/>
            <a:ext cx="7339136" cy="5033718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92D8AFA-D808-422F-8C42-4FE7227CD7F5}"/>
              </a:ext>
            </a:extLst>
          </p:cNvPr>
          <p:cNvSpPr/>
          <p:nvPr/>
        </p:nvSpPr>
        <p:spPr>
          <a:xfrm>
            <a:off x="6933537" y="6130456"/>
            <a:ext cx="1296063" cy="222636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0034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50D456-74E0-44AE-A6E0-B961EB010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설정된 모습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AF0BAE-8AF4-4A4D-8BD7-02E43E516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DBBD01-ECA7-4ED0-A1FB-7DBF373E4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2" y="1363108"/>
            <a:ext cx="8920114" cy="498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1525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937CE4-3A18-45BF-82BC-6CC5773A4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Enemy</a:t>
            </a:r>
            <a:r>
              <a:rPr lang="ko-KR" altLang="en-US" dirty="0"/>
              <a:t>에 경로 탐색 준비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008B56-9BF5-42EB-807E-2A17DA622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Nav Mesh Agent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[Component] </a:t>
            </a:r>
            <a:r>
              <a:rPr lang="en-US" altLang="ko-KR" dirty="0">
                <a:sym typeface="Wingdings" panose="05000000000000000000" pitchFamily="2" charset="2"/>
              </a:rPr>
              <a:t> [Navigation]  [Nav Mesh Agent]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62EB9E-B21E-4887-B910-29A7351DE095}"/>
              </a:ext>
            </a:extLst>
          </p:cNvPr>
          <p:cNvSpPr txBox="1"/>
          <p:nvPr/>
        </p:nvSpPr>
        <p:spPr>
          <a:xfrm>
            <a:off x="2077670" y="2524701"/>
            <a:ext cx="2489784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en-US" altLang="ko-KR" sz="1200" b="1" dirty="0" err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NavMesh</a:t>
            </a:r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에 설정했던 움직임 타입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7DF40B-9A77-4D6D-885D-4D21F818838A}"/>
              </a:ext>
            </a:extLst>
          </p:cNvPr>
          <p:cNvSpPr txBox="1"/>
          <p:nvPr/>
        </p:nvSpPr>
        <p:spPr>
          <a:xfrm>
            <a:off x="3715228" y="3290500"/>
            <a:ext cx="846707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최대 속도</a:t>
            </a:r>
            <a:endParaRPr lang="ko-KR" altLang="en-US" sz="12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CEC39E-6F71-4656-BF31-0B24AF957322}"/>
              </a:ext>
            </a:extLst>
          </p:cNvPr>
          <p:cNvSpPr txBox="1"/>
          <p:nvPr/>
        </p:nvSpPr>
        <p:spPr>
          <a:xfrm>
            <a:off x="3368756" y="3540122"/>
            <a:ext cx="1200970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최대 회전 속도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65C48F-C41A-432D-9B2B-732AC22452DF}"/>
              </a:ext>
            </a:extLst>
          </p:cNvPr>
          <p:cNvSpPr txBox="1"/>
          <p:nvPr/>
        </p:nvSpPr>
        <p:spPr>
          <a:xfrm>
            <a:off x="3928515" y="3765891"/>
            <a:ext cx="646332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가속력</a:t>
            </a:r>
            <a:endParaRPr lang="ko-KR" altLang="en-US" sz="12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8AA371-477B-458A-822C-B7E463D29A5E}"/>
              </a:ext>
            </a:extLst>
          </p:cNvPr>
          <p:cNvSpPr txBox="1"/>
          <p:nvPr/>
        </p:nvSpPr>
        <p:spPr>
          <a:xfrm>
            <a:off x="1434244" y="3992942"/>
            <a:ext cx="3140603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목표지점에 얼마나 가까워지면 멈출 것인가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1ACDB8-0281-44BC-8754-37714A1ABDCB}"/>
              </a:ext>
            </a:extLst>
          </p:cNvPr>
          <p:cNvSpPr txBox="1"/>
          <p:nvPr/>
        </p:nvSpPr>
        <p:spPr>
          <a:xfrm>
            <a:off x="1333388" y="4218711"/>
            <a:ext cx="3233578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목표지점에 가까워 질 때 서서히 멈출 것인가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33978F-7012-40DC-8288-8BE21E6EE4CE}"/>
              </a:ext>
            </a:extLst>
          </p:cNvPr>
          <p:cNvSpPr txBox="1"/>
          <p:nvPr/>
        </p:nvSpPr>
        <p:spPr>
          <a:xfrm>
            <a:off x="1995428" y="4774643"/>
            <a:ext cx="2571538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장애물을 피할 때 근접 가능한 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1F0566-69B4-4181-8E03-53F1D25C72C4}"/>
              </a:ext>
            </a:extLst>
          </p:cNvPr>
          <p:cNvSpPr txBox="1"/>
          <p:nvPr/>
        </p:nvSpPr>
        <p:spPr>
          <a:xfrm>
            <a:off x="1995428" y="5009645"/>
            <a:ext cx="2571538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장애물을 피할 때 근접 가능한 높이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079282-EC28-4E91-9240-EA650F814754}"/>
              </a:ext>
            </a:extLst>
          </p:cNvPr>
          <p:cNvSpPr txBox="1"/>
          <p:nvPr/>
        </p:nvSpPr>
        <p:spPr>
          <a:xfrm>
            <a:off x="143960" y="5241110"/>
            <a:ext cx="4423006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장애물을 피하는 움직임 수준</a:t>
            </a:r>
            <a:r>
              <a:rPr lang="en-US" altLang="ko-KR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, None:</a:t>
            </a:r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 피하지 않고 충돌 검사만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021BAF-102E-4D54-BD81-95190CB7BE5B}"/>
              </a:ext>
            </a:extLst>
          </p:cNvPr>
          <p:cNvSpPr txBox="1"/>
          <p:nvPr/>
        </p:nvSpPr>
        <p:spPr>
          <a:xfrm>
            <a:off x="311989" y="5466879"/>
            <a:ext cx="4249945" cy="461665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현재 물체보다 낮은 우선순위 값을 가진 물체는 피하지 않음</a:t>
            </a:r>
            <a:endParaRPr lang="en-US" altLang="ko-KR" sz="12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  <a:p>
            <a:pPr algn="r"/>
            <a:r>
              <a:rPr lang="en-US" altLang="ko-KR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0: </a:t>
            </a:r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가장 높은 우선순위</a:t>
            </a:r>
            <a:r>
              <a:rPr lang="en-US" altLang="ko-KR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, 99: </a:t>
            </a:r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가장 낮은 우선순위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D2AADF-5A9B-4F07-849A-9CE3F94A40EF}"/>
              </a:ext>
            </a:extLst>
          </p:cNvPr>
          <p:cNvSpPr txBox="1"/>
          <p:nvPr/>
        </p:nvSpPr>
        <p:spPr>
          <a:xfrm>
            <a:off x="258930" y="6032044"/>
            <a:ext cx="4310796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연결되지 않은 </a:t>
            </a:r>
            <a:r>
              <a:rPr lang="ko-KR" altLang="en-US" sz="1200" b="1" dirty="0" err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지역간에</a:t>
            </a:r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 자동으로 경로탐색을 진행할 것인가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0D62DC-F36A-4C32-AE16-90DCC84AA951}"/>
              </a:ext>
            </a:extLst>
          </p:cNvPr>
          <p:cNvSpPr txBox="1"/>
          <p:nvPr/>
        </p:nvSpPr>
        <p:spPr>
          <a:xfrm>
            <a:off x="319845" y="6267046"/>
            <a:ext cx="4249881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막다른 길에 도착했을 때 목적지에 가까운 다른 경로 탐색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8FB2B3-D070-4504-90C8-65C019CDEA2A}"/>
              </a:ext>
            </a:extLst>
          </p:cNvPr>
          <p:cNvSpPr txBox="1"/>
          <p:nvPr/>
        </p:nvSpPr>
        <p:spPr>
          <a:xfrm>
            <a:off x="2305965" y="6506272"/>
            <a:ext cx="2263761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200" b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현재 물체가 갈 수 있는 지역들</a:t>
            </a:r>
            <a:endParaRPr lang="ko-KR" altLang="en-US" sz="12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AFAF7420-120F-4198-B1BF-60E61B49D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6540" y="2321782"/>
            <a:ext cx="3633829" cy="441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8538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603A07-A702-439B-8234-306C9613C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Enemy </a:t>
            </a:r>
            <a:r>
              <a:rPr lang="ko-KR" altLang="en-US" dirty="0"/>
              <a:t>움직임 코드 수정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06109E-9B2A-4504-A0C3-A4AE50622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D2501C-3A02-47EE-8BB2-5A6B464FE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224" y="1268760"/>
            <a:ext cx="8339552" cy="517773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04674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물체 배치 결과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7128" r="46850" b="46561"/>
          <a:stretch/>
        </p:blipFill>
        <p:spPr>
          <a:xfrm>
            <a:off x="212265" y="1720804"/>
            <a:ext cx="8719469" cy="4273647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969343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9E84F7-A43D-4070-99E5-9D071A6E5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난이도 조절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2238DC-3A4E-419A-923A-A6D5FE592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4857E7-835E-4999-BB02-A1D1D5F1F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7" y="1277169"/>
            <a:ext cx="4176466" cy="516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6702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AE97DB7-85DB-4E9F-B81E-461D7B9E16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기타 등등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89769A35-2D4D-475F-BF5F-5715E3D5D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45853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아군</a:t>
            </a:r>
            <a:r>
              <a:rPr lang="en-US" altLang="ko-KR" dirty="0"/>
              <a:t> </a:t>
            </a:r>
            <a:r>
              <a:rPr lang="ko-KR" altLang="en-US" dirty="0"/>
              <a:t>탱크에 연결</a:t>
            </a:r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1"/>
            <a:r>
              <a:rPr lang="en-US" altLang="ko-KR" dirty="0"/>
              <a:t>static</a:t>
            </a:r>
          </a:p>
          <a:p>
            <a:pPr lvl="2"/>
            <a:r>
              <a:rPr lang="ko-KR" altLang="en-US" dirty="0"/>
              <a:t>클래스</a:t>
            </a:r>
            <a:r>
              <a:rPr lang="en-US" altLang="ko-KR" dirty="0"/>
              <a:t> </a:t>
            </a:r>
            <a:r>
              <a:rPr lang="ko-KR" altLang="en-US" dirty="0"/>
              <a:t>자체에 속한 변수</a:t>
            </a:r>
            <a:r>
              <a:rPr lang="en-US" altLang="ko-KR" dirty="0"/>
              <a:t>: </a:t>
            </a:r>
            <a:r>
              <a:rPr lang="ko-KR" altLang="en-US" dirty="0"/>
              <a:t>클래스에서 파생된 객체변수에는 없음</a:t>
            </a:r>
            <a:endParaRPr lang="en-US" altLang="ko-KR" dirty="0"/>
          </a:p>
          <a:p>
            <a:pPr lvl="3"/>
            <a:r>
              <a:rPr lang="ko-KR" altLang="en-US" dirty="0"/>
              <a:t>클래스 객체변수와 상관없이 같은 값을 유지</a:t>
            </a:r>
            <a:endParaRPr lang="en-US" altLang="ko-KR" dirty="0"/>
          </a:p>
          <a:p>
            <a:pPr lvl="2"/>
            <a:r>
              <a:rPr lang="ko-KR" altLang="en-US" dirty="0"/>
              <a:t>게임 자체내에서 공유되는 </a:t>
            </a:r>
            <a:r>
              <a:rPr lang="ko-KR" altLang="en-US" dirty="0" err="1"/>
              <a:t>변수값을</a:t>
            </a:r>
            <a:r>
              <a:rPr lang="ko-KR" altLang="en-US" dirty="0"/>
              <a:t> 유지하고 싶을 때 사용</a:t>
            </a:r>
            <a:endParaRPr lang="en-US" altLang="ko-KR" dirty="0"/>
          </a:p>
          <a:p>
            <a:pPr lvl="1"/>
            <a:r>
              <a:rPr lang="en-US" altLang="ko-KR" dirty="0" err="1"/>
              <a:t>OnGUI</a:t>
            </a:r>
            <a:r>
              <a:rPr lang="en-US" altLang="ko-KR" dirty="0"/>
              <a:t>()</a:t>
            </a:r>
          </a:p>
          <a:p>
            <a:pPr lvl="2"/>
            <a:r>
              <a:rPr lang="ko-KR" altLang="en-US" dirty="0"/>
              <a:t>화면에 메시지나 이미지</a:t>
            </a:r>
            <a:r>
              <a:rPr lang="en-US" altLang="ko-KR" dirty="0"/>
              <a:t>, </a:t>
            </a:r>
            <a:r>
              <a:rPr lang="ko-KR" altLang="en-US" dirty="0"/>
              <a:t>버튼 등을 표시</a:t>
            </a:r>
            <a:endParaRPr lang="en-US" altLang="ko-KR" dirty="0"/>
          </a:p>
          <a:p>
            <a:pPr lvl="2"/>
            <a:r>
              <a:rPr lang="en-US" altLang="ko-KR" dirty="0" err="1"/>
              <a:t>Rect</a:t>
            </a:r>
            <a:r>
              <a:rPr lang="en-US" altLang="ko-KR" dirty="0"/>
              <a:t>(&lt;</a:t>
            </a:r>
            <a:r>
              <a:rPr lang="ko-KR" altLang="en-US" dirty="0" err="1"/>
              <a:t>좌상단</a:t>
            </a:r>
            <a:r>
              <a:rPr lang="ko-KR" altLang="en-US" dirty="0"/>
              <a:t> </a:t>
            </a:r>
            <a:r>
              <a:rPr lang="en-US" altLang="ko-KR" dirty="0"/>
              <a:t>x&gt;, &lt;</a:t>
            </a:r>
            <a:r>
              <a:rPr lang="ko-KR" altLang="en-US" dirty="0" err="1"/>
              <a:t>좌상단</a:t>
            </a:r>
            <a:r>
              <a:rPr lang="ko-KR" altLang="en-US" dirty="0"/>
              <a:t> </a:t>
            </a:r>
            <a:r>
              <a:rPr lang="en-US" altLang="ko-KR" dirty="0"/>
              <a:t>y&gt;, &lt;</a:t>
            </a:r>
            <a:r>
              <a:rPr lang="ko-KR" altLang="en-US" dirty="0"/>
              <a:t>너비</a:t>
            </a:r>
            <a:r>
              <a:rPr lang="en-US" altLang="ko-KR" dirty="0"/>
              <a:t>&gt;, &lt;</a:t>
            </a:r>
            <a:r>
              <a:rPr lang="ko-KR" altLang="en-US" dirty="0"/>
              <a:t>높이</a:t>
            </a:r>
            <a:r>
              <a:rPr lang="en-US" altLang="ko-KR" dirty="0"/>
              <a:t>&gt;)</a:t>
            </a:r>
          </a:p>
          <a:p>
            <a:pPr lvl="3"/>
            <a:r>
              <a:rPr lang="ko-KR" altLang="en-US" dirty="0"/>
              <a:t>사각형 영역을 지정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점수를</a:t>
            </a:r>
            <a:r>
              <a:rPr lang="en-US" altLang="ko-KR" dirty="0"/>
              <a:t> </a:t>
            </a:r>
            <a:r>
              <a:rPr lang="ko-KR" altLang="en-US" dirty="0"/>
              <a:t>처리하는 스크립트 생성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5DCFC14-38D1-4DEB-8EA4-BE67B0A5A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1696" y="980728"/>
            <a:ext cx="5110784" cy="2736305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0723323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포탄</a:t>
            </a:r>
            <a:r>
              <a:rPr lang="en-US" altLang="ko-KR" dirty="0"/>
              <a:t> </a:t>
            </a:r>
            <a:r>
              <a:rPr lang="ko-KR" altLang="en-US" dirty="0"/>
              <a:t>스크립트 수정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이슈</a:t>
            </a:r>
            <a:r>
              <a:rPr lang="en-US" altLang="ko-KR" dirty="0"/>
              <a:t>: </a:t>
            </a:r>
            <a:r>
              <a:rPr lang="ko-KR" altLang="en-US" dirty="0"/>
              <a:t>포탄에 맞은 일부만 제거됨</a:t>
            </a:r>
            <a:endParaRPr lang="en-US" altLang="ko-KR" dirty="0"/>
          </a:p>
          <a:p>
            <a:pPr lvl="1"/>
            <a:r>
              <a:rPr lang="ko-KR" altLang="en-US" dirty="0"/>
              <a:t>상위 계층 오브젝트 탐색하여 제거</a:t>
            </a:r>
            <a:endParaRPr lang="en-US" altLang="ko-KR" dirty="0"/>
          </a:p>
          <a:p>
            <a:pPr lvl="2"/>
            <a:r>
              <a:rPr lang="en-US" altLang="ko-KR" dirty="0"/>
              <a:t>&lt;</a:t>
            </a:r>
            <a:r>
              <a:rPr lang="ko-KR" altLang="en-US" dirty="0" err="1"/>
              <a:t>충돌체</a:t>
            </a:r>
            <a:r>
              <a:rPr lang="en-US" altLang="ko-KR" dirty="0"/>
              <a:t>&gt;.</a:t>
            </a:r>
            <a:r>
              <a:rPr lang="en-US" altLang="ko-KR" dirty="0" err="1"/>
              <a:t>transform.parent</a:t>
            </a:r>
            <a:r>
              <a:rPr lang="en-US" altLang="ko-KR" dirty="0"/>
              <a:t>: </a:t>
            </a:r>
            <a:r>
              <a:rPr lang="ko-KR" altLang="en-US" dirty="0"/>
              <a:t>부모 오브젝트</a:t>
            </a:r>
            <a:endParaRPr lang="en-US" altLang="ko-KR" dirty="0"/>
          </a:p>
          <a:p>
            <a:pPr lvl="2"/>
            <a:r>
              <a:rPr lang="en-US" altLang="ko-KR" dirty="0"/>
              <a:t>&lt;</a:t>
            </a:r>
            <a:r>
              <a:rPr lang="ko-KR" altLang="en-US" dirty="0" err="1"/>
              <a:t>충돌체</a:t>
            </a:r>
            <a:r>
              <a:rPr lang="en-US" altLang="ko-KR" dirty="0"/>
              <a:t>&gt;.</a:t>
            </a:r>
            <a:r>
              <a:rPr lang="en-US" altLang="ko-KR" dirty="0" err="1"/>
              <a:t>transform.root</a:t>
            </a:r>
            <a:r>
              <a:rPr lang="en-US" altLang="ko-KR" dirty="0"/>
              <a:t>: </a:t>
            </a:r>
            <a:r>
              <a:rPr lang="ko-KR" altLang="en-US" dirty="0"/>
              <a:t>최상위 오브젝트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점수 계산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571CD77-EA86-4D3F-B5FC-75FC420D8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1484784"/>
            <a:ext cx="4560507" cy="216024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D74F016-26FB-45D1-B1CD-A0FE7EFC5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844" y="5429264"/>
            <a:ext cx="6518516" cy="448008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</p:spPr>
      </p:pic>
    </p:spTree>
    <p:extLst>
      <p:ext uri="{BB962C8B-B14F-4D97-AF65-F5344CB8AC3E}">
        <p14:creationId xmlns:p14="http://schemas.microsoft.com/office/powerpoint/2010/main" val="188267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Scene </a:t>
            </a:r>
            <a:r>
              <a:rPr lang="ko-KR" altLang="en-US" dirty="0"/>
              <a:t>작업</a:t>
            </a:r>
            <a:endParaRPr lang="en-US" altLang="ko-KR" dirty="0"/>
          </a:p>
          <a:p>
            <a:pPr lvl="1"/>
            <a:r>
              <a:rPr lang="ko-KR" altLang="en-US" dirty="0"/>
              <a:t>지금까지 작업한 </a:t>
            </a:r>
            <a:r>
              <a:rPr lang="en-US" altLang="ko-KR" dirty="0"/>
              <a:t>Scene</a:t>
            </a:r>
            <a:r>
              <a:rPr lang="ko-KR" altLang="en-US" dirty="0"/>
              <a:t>을 </a:t>
            </a:r>
            <a:r>
              <a:rPr lang="en-US" altLang="ko-KR" dirty="0"/>
              <a:t>‘</a:t>
            </a:r>
            <a:r>
              <a:rPr lang="en-US" altLang="ko-KR" dirty="0" err="1"/>
              <a:t>main_game</a:t>
            </a:r>
            <a:r>
              <a:rPr lang="en-US" altLang="ko-KR" dirty="0"/>
              <a:t>’</a:t>
            </a:r>
            <a:r>
              <a:rPr lang="ko-KR" altLang="en-US" dirty="0"/>
              <a:t>으로 저장</a:t>
            </a:r>
            <a:endParaRPr lang="en-US" altLang="ko-KR" dirty="0"/>
          </a:p>
          <a:p>
            <a:pPr lvl="2"/>
            <a:r>
              <a:rPr lang="en-US" altLang="ko-KR" dirty="0"/>
              <a:t>[File] </a:t>
            </a:r>
            <a:r>
              <a:rPr lang="en-US" altLang="ko-KR" dirty="0">
                <a:sym typeface="Wingdings" panose="05000000000000000000" pitchFamily="2" charset="2"/>
              </a:rPr>
              <a:t> [Save Scene as…](</a:t>
            </a:r>
            <a:r>
              <a:rPr lang="en-US" altLang="ko-KR" dirty="0" err="1">
                <a:sym typeface="Wingdings" panose="05000000000000000000" pitchFamily="2" charset="2"/>
              </a:rPr>
              <a:t>Ctrl+Shift+S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Scene</a:t>
            </a:r>
            <a:r>
              <a:rPr lang="ko-KR" altLang="en-US" dirty="0">
                <a:sym typeface="Wingdings" panose="05000000000000000000" pitchFamily="2" charset="2"/>
              </a:rPr>
              <a:t>을 </a:t>
            </a:r>
            <a:r>
              <a:rPr lang="en-US" altLang="ko-KR" dirty="0">
                <a:sym typeface="Wingdings" panose="05000000000000000000" pitchFamily="2" charset="2"/>
              </a:rPr>
              <a:t>‘</a:t>
            </a:r>
            <a:r>
              <a:rPr lang="en-US" altLang="ko-KR" dirty="0" err="1">
                <a:sym typeface="Wingdings" panose="05000000000000000000" pitchFamily="2" charset="2"/>
              </a:rPr>
              <a:t>win_screen</a:t>
            </a:r>
            <a:r>
              <a:rPr lang="en-US" altLang="ko-KR" dirty="0">
                <a:sym typeface="Wingdings" panose="05000000000000000000" pitchFamily="2" charset="2"/>
              </a:rPr>
              <a:t>’</a:t>
            </a:r>
            <a:r>
              <a:rPr lang="ko-KR" altLang="en-US" dirty="0">
                <a:sym typeface="Wingdings" panose="05000000000000000000" pitchFamily="2" charset="2"/>
              </a:rPr>
              <a:t>으로 다시 저장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/>
            <a:r>
              <a:rPr lang="ko-KR" altLang="en-US" dirty="0">
                <a:sym typeface="Wingdings" panose="05000000000000000000" pitchFamily="2" charset="2"/>
              </a:rPr>
              <a:t>승리 화면으로 쓸 </a:t>
            </a:r>
            <a:r>
              <a:rPr lang="en-US" altLang="ko-KR" dirty="0">
                <a:sym typeface="Wingdings" panose="05000000000000000000" pitchFamily="2" charset="2"/>
              </a:rPr>
              <a:t>scene</a:t>
            </a:r>
          </a:p>
          <a:p>
            <a:pPr lvl="2"/>
            <a:r>
              <a:rPr lang="ko-KR" altLang="en-US" dirty="0">
                <a:sym typeface="Wingdings" panose="05000000000000000000" pitchFamily="2" charset="2"/>
              </a:rPr>
              <a:t>멋지게 보이도록 여기저기 마음대로 배치</a:t>
            </a:r>
            <a:endParaRPr lang="en-US" altLang="ko-KR" dirty="0">
              <a:sym typeface="Wingdings" panose="05000000000000000000" pitchFamily="2" charset="2"/>
            </a:endParaRPr>
          </a:p>
          <a:p>
            <a:pPr lvl="3"/>
            <a:r>
              <a:rPr lang="ko-KR" altLang="en-US" dirty="0">
                <a:sym typeface="Wingdings" panose="05000000000000000000" pitchFamily="2" charset="2"/>
              </a:rPr>
              <a:t>불꽃 배치 및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적군 탱크는 분해 등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ko-KR" altLang="en-US" dirty="0">
                <a:sym typeface="Wingdings" panose="05000000000000000000" pitchFamily="2" charset="2"/>
              </a:rPr>
              <a:t>저장된 </a:t>
            </a:r>
            <a:r>
              <a:rPr lang="en-US" altLang="ko-KR" dirty="0">
                <a:sym typeface="Wingdings" panose="05000000000000000000" pitchFamily="2" charset="2"/>
              </a:rPr>
              <a:t>Scene </a:t>
            </a:r>
            <a:r>
              <a:rPr lang="ko-KR" altLang="en-US" dirty="0">
                <a:sym typeface="Wingdings" panose="05000000000000000000" pitchFamily="2" charset="2"/>
              </a:rPr>
              <a:t>들을 </a:t>
            </a:r>
            <a:r>
              <a:rPr lang="en-US" altLang="ko-KR" dirty="0">
                <a:sym typeface="Wingdings" panose="05000000000000000000" pitchFamily="2" charset="2"/>
              </a:rPr>
              <a:t>Build Settings</a:t>
            </a:r>
            <a:r>
              <a:rPr lang="ko-KR" altLang="en-US" dirty="0">
                <a:sym typeface="Wingdings" panose="05000000000000000000" pitchFamily="2" charset="2"/>
              </a:rPr>
              <a:t>에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등록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/>
              <a:t>카메라</a:t>
            </a:r>
            <a:endParaRPr lang="en-US" altLang="ko-KR" dirty="0"/>
          </a:p>
          <a:p>
            <a:pPr lvl="1"/>
            <a:r>
              <a:rPr lang="en-US" altLang="ko-KR" dirty="0" err="1"/>
              <a:t>smooth_follow</a:t>
            </a:r>
            <a:r>
              <a:rPr lang="en-US" altLang="ko-KR" dirty="0"/>
              <a:t>: </a:t>
            </a:r>
            <a:r>
              <a:rPr lang="ko-KR" altLang="en-US" dirty="0"/>
              <a:t>아군 탱크의 </a:t>
            </a:r>
            <a:r>
              <a:rPr lang="en-US" altLang="ko-KR" dirty="0"/>
              <a:t>barrel </a:t>
            </a:r>
            <a:r>
              <a:rPr lang="ko-KR" altLang="en-US" dirty="0"/>
              <a:t>추적</a:t>
            </a:r>
            <a:endParaRPr lang="en-US" altLang="ko-KR" dirty="0"/>
          </a:p>
          <a:p>
            <a:pPr lvl="2"/>
            <a:r>
              <a:rPr lang="en-US" altLang="ko-KR" dirty="0"/>
              <a:t>Distance: 2.5, Height: 1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승리 화면 만들기</a:t>
            </a:r>
          </a:p>
        </p:txBody>
      </p:sp>
    </p:spTree>
    <p:extLst>
      <p:ext uri="{BB962C8B-B14F-4D97-AF65-F5344CB8AC3E}">
        <p14:creationId xmlns:p14="http://schemas.microsoft.com/office/powerpoint/2010/main" val="20695605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승리</a:t>
            </a:r>
            <a:r>
              <a:rPr lang="en-US" altLang="ko-KR" dirty="0"/>
              <a:t> </a:t>
            </a:r>
            <a:r>
              <a:rPr lang="ko-KR" altLang="en-US" dirty="0"/>
              <a:t>화면 예제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7038" r="53937" b="2047"/>
          <a:stretch/>
        </p:blipFill>
        <p:spPr>
          <a:xfrm>
            <a:off x="2116502" y="1196752"/>
            <a:ext cx="4910996" cy="545236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99120182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계층구조 탭에서 </a:t>
            </a:r>
            <a:r>
              <a:rPr lang="en-US" altLang="ko-KR" dirty="0"/>
              <a:t>3D Text</a:t>
            </a:r>
            <a:r>
              <a:rPr lang="ko-KR" altLang="en-US" dirty="0"/>
              <a:t> 생성</a:t>
            </a:r>
            <a:endParaRPr lang="en-US" altLang="ko-KR" dirty="0"/>
          </a:p>
          <a:p>
            <a:pPr lvl="1"/>
            <a:r>
              <a:rPr lang="en-US" altLang="ko-KR" dirty="0"/>
              <a:t>Text</a:t>
            </a:r>
            <a:r>
              <a:rPr lang="ko-KR" altLang="en-US" dirty="0"/>
              <a:t>에 </a:t>
            </a:r>
            <a:r>
              <a:rPr lang="en-US" altLang="ko-KR" dirty="0"/>
              <a:t>‘You Win!!’ </a:t>
            </a:r>
            <a:r>
              <a:rPr lang="ko-KR" altLang="en-US" dirty="0"/>
              <a:t>설정</a:t>
            </a:r>
            <a:endParaRPr lang="en-US" altLang="ko-KR" dirty="0"/>
          </a:p>
          <a:p>
            <a:pPr lvl="2"/>
            <a:r>
              <a:rPr lang="ko-KR" altLang="en-US" dirty="0"/>
              <a:t>한글 출력 가능</a:t>
            </a:r>
            <a:endParaRPr lang="en-US" altLang="ko-KR" dirty="0"/>
          </a:p>
          <a:p>
            <a:pPr lvl="2"/>
            <a:r>
              <a:rPr lang="en-US" altLang="ko-KR" dirty="0"/>
              <a:t>Font Style</a:t>
            </a:r>
            <a:r>
              <a:rPr lang="ko-KR" altLang="en-US" dirty="0"/>
              <a:t>은 </a:t>
            </a:r>
            <a:r>
              <a:rPr lang="en-US" altLang="ko-KR" dirty="0"/>
              <a:t>Bold</a:t>
            </a:r>
            <a:r>
              <a:rPr lang="ko-KR" altLang="en-US" dirty="0"/>
              <a:t>로</a:t>
            </a:r>
            <a:endParaRPr lang="en-US" altLang="ko-KR" dirty="0"/>
          </a:p>
          <a:p>
            <a:pPr lvl="2"/>
            <a:r>
              <a:rPr lang="ko-KR" altLang="en-US" dirty="0"/>
              <a:t>적절하게 잘 보이는 위치에 배치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탱크 스크립트 재설정</a:t>
            </a:r>
            <a:endParaRPr lang="en-US" altLang="ko-KR" dirty="0"/>
          </a:p>
          <a:p>
            <a:pPr lvl="1"/>
            <a:r>
              <a:rPr lang="ko-KR" altLang="en-US" dirty="0"/>
              <a:t>기존 스크립트 중 </a:t>
            </a:r>
            <a:r>
              <a:rPr lang="ko-KR" altLang="en-US" dirty="0" err="1"/>
              <a:t>필요없는</a:t>
            </a:r>
            <a:r>
              <a:rPr lang="ko-KR" altLang="en-US" dirty="0"/>
              <a:t> 것들 제거</a:t>
            </a:r>
            <a:endParaRPr lang="en-US" altLang="ko-KR" dirty="0"/>
          </a:p>
          <a:p>
            <a:pPr lvl="2"/>
            <a:r>
              <a:rPr lang="ko-KR" altLang="en-US" dirty="0"/>
              <a:t>적군 탱크 이동과 포탄 발사에 관한 스크립트</a:t>
            </a:r>
            <a:endParaRPr lang="en-US" altLang="ko-KR" dirty="0"/>
          </a:p>
          <a:p>
            <a:pPr lvl="3"/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승리</a:t>
            </a:r>
            <a:r>
              <a:rPr lang="en-US" altLang="ko-KR" dirty="0"/>
              <a:t> </a:t>
            </a:r>
            <a:r>
              <a:rPr lang="ko-KR" altLang="en-US" dirty="0"/>
              <a:t>메시지 만들기</a:t>
            </a:r>
          </a:p>
        </p:txBody>
      </p:sp>
    </p:spTree>
    <p:extLst>
      <p:ext uri="{BB962C8B-B14F-4D97-AF65-F5344CB8AC3E}">
        <p14:creationId xmlns:p14="http://schemas.microsoft.com/office/powerpoint/2010/main" val="416330482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도형 11"/>
          <p:cNvSpPr>
            <a:spLocks noChangeAspect="1"/>
          </p:cNvSpPr>
          <p:nvPr/>
        </p:nvSpPr>
        <p:spPr>
          <a:xfrm>
            <a:off x="0" y="0"/>
            <a:ext cx="9144635" cy="6858635"/>
          </a:xfrm>
          <a:prstGeom prst="rect">
            <a:avLst/>
          </a:prstGeom>
          <a:gradFill rotWithShape="1"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4" name="그림 13" descr="C:/Users/airjung/AppData/Roaming/PolarisOffice/ETemp/11156_8184920/fImage51133239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0" y="0"/>
            <a:ext cx="9144635" cy="6858635"/>
          </a:xfrm>
          <a:prstGeom prst="rect">
            <a:avLst/>
          </a:prstGeom>
          <a:noFill/>
        </p:spPr>
      </p:pic>
      <p:sp>
        <p:nvSpPr>
          <p:cNvPr id="16" name="도형 15"/>
          <p:cNvSpPr>
            <a:spLocks noChangeAspect="1"/>
          </p:cNvSpPr>
          <p:nvPr/>
        </p:nvSpPr>
        <p:spPr>
          <a:xfrm>
            <a:off x="655320" y="-3810"/>
            <a:ext cx="7748905" cy="6875145"/>
          </a:xfrm>
          <a:custGeom>
            <a:avLst/>
            <a:gdLst>
              <a:gd name="TX0" fmla="*/ 2232159 w 7837717"/>
              <a:gd name="TY0" fmla="*/ 0 h 6858001"/>
              <a:gd name="TX1" fmla="*/ 5605557 w 7837717"/>
              <a:gd name="TY1" fmla="*/ 0 h 6858001"/>
              <a:gd name="TX2" fmla="*/ 5617845 w 7837717"/>
              <a:gd name="TY2" fmla="*/ 5384 h 6858001"/>
              <a:gd name="TX3" fmla="*/ 7837716 w 7837717"/>
              <a:gd name="TY3" fmla="*/ 3429000 h 6858001"/>
              <a:gd name="TX4" fmla="*/ 5617845 w 7837717"/>
              <a:gd name="TY4" fmla="*/ 6852616 h 6858001"/>
              <a:gd name="TX5" fmla="*/ 5605557 w 7837717"/>
              <a:gd name="TY5" fmla="*/ 6858000 h 6858001"/>
              <a:gd name="TX6" fmla="*/ 2232159 w 7837717"/>
              <a:gd name="TY6" fmla="*/ 6858000 h 6858001"/>
              <a:gd name="TX7" fmla="*/ 2219871 w 7837717"/>
              <a:gd name="TY7" fmla="*/ 6852616 h 6858001"/>
              <a:gd name="TX8" fmla="*/ 0 w 7837717"/>
              <a:gd name="TY8" fmla="*/ 3429000 h 6858001"/>
              <a:gd name="TX9" fmla="*/ 2219871 w 7837717"/>
              <a:gd name="TY9" fmla="*/ 5384 h 6858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7837717" h="6858001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 w="25400" cap="flat" cmpd="sng">
            <a:gradFill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그림 6" descr="C:/Users/airjung/AppData/Roaming/PolarisOffice/ETemp/11156_8184920/fImage196092241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18640" y="2487295"/>
            <a:ext cx="5422265" cy="1884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물체 간 계층구조 생성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Empty </a:t>
            </a:r>
            <a:r>
              <a:rPr lang="ko-KR" altLang="en-US" dirty="0"/>
              <a:t>오브젝트 생성</a:t>
            </a:r>
            <a:endParaRPr lang="en-US" altLang="ko-KR" dirty="0"/>
          </a:p>
          <a:p>
            <a:pPr lvl="1"/>
            <a:r>
              <a:rPr lang="ko-KR" altLang="en-US" dirty="0"/>
              <a:t>이름은 </a:t>
            </a:r>
            <a:r>
              <a:rPr lang="en-US" altLang="ko-KR" dirty="0"/>
              <a:t>‘tank’</a:t>
            </a:r>
            <a:r>
              <a:rPr lang="ko-KR" altLang="en-US" dirty="0"/>
              <a:t>로 변경</a:t>
            </a:r>
            <a:endParaRPr lang="en-US" altLang="ko-KR" dirty="0"/>
          </a:p>
          <a:p>
            <a:pPr lvl="1"/>
            <a:r>
              <a:rPr lang="en-US" altLang="ko-KR" dirty="0"/>
              <a:t>Position: (0, 0, 0)</a:t>
            </a:r>
          </a:p>
          <a:p>
            <a:pPr lvl="1"/>
            <a:r>
              <a:rPr lang="en-US" altLang="ko-KR" dirty="0"/>
              <a:t>barrel</a:t>
            </a:r>
            <a:r>
              <a:rPr lang="ko-KR" altLang="en-US" dirty="0"/>
              <a:t>을 </a:t>
            </a:r>
            <a:r>
              <a:rPr lang="en-US" altLang="ko-KR" dirty="0"/>
              <a:t>turret</a:t>
            </a:r>
            <a:r>
              <a:rPr lang="ko-KR" altLang="en-US" dirty="0"/>
              <a:t>의 자식으로</a:t>
            </a:r>
            <a:endParaRPr lang="en-US" altLang="ko-KR" dirty="0"/>
          </a:p>
          <a:p>
            <a:pPr lvl="1"/>
            <a:r>
              <a:rPr lang="en-US" altLang="ko-KR" dirty="0"/>
              <a:t>body</a:t>
            </a:r>
            <a:r>
              <a:rPr lang="ko-KR" altLang="en-US" dirty="0"/>
              <a:t>와 </a:t>
            </a:r>
            <a:r>
              <a:rPr lang="en-US" altLang="ko-KR" dirty="0"/>
              <a:t>turret</a:t>
            </a:r>
            <a:r>
              <a:rPr lang="ko-KR" altLang="en-US" dirty="0"/>
              <a:t>을 </a:t>
            </a:r>
            <a:r>
              <a:rPr lang="en-US" altLang="ko-KR" dirty="0"/>
              <a:t>tank</a:t>
            </a:r>
            <a:r>
              <a:rPr lang="ko-KR" altLang="en-US" dirty="0"/>
              <a:t>의 자식으로</a:t>
            </a:r>
          </a:p>
          <a:p>
            <a:pPr lvl="2"/>
            <a:r>
              <a:rPr lang="en-US" altLang="ko-KR" dirty="0"/>
              <a:t>body</a:t>
            </a:r>
            <a:r>
              <a:rPr lang="ko-KR" altLang="en-US" dirty="0"/>
              <a:t>의 </a:t>
            </a:r>
            <a:r>
              <a:rPr lang="en-US" altLang="ko-KR" dirty="0"/>
              <a:t>Position</a:t>
            </a:r>
            <a:r>
              <a:rPr lang="ko-KR" altLang="en-US" dirty="0"/>
              <a:t>이 </a:t>
            </a:r>
            <a:r>
              <a:rPr lang="en-US" altLang="ko-KR" dirty="0"/>
              <a:t>(0, 0, 0)</a:t>
            </a:r>
            <a:r>
              <a:rPr lang="ko-KR" altLang="en-US" dirty="0"/>
              <a:t>이 맞는지 다시 한번 확인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11634" r="46850" b="51587"/>
          <a:stretch/>
        </p:blipFill>
        <p:spPr>
          <a:xfrm>
            <a:off x="1043608" y="3933056"/>
            <a:ext cx="6552728" cy="255057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038132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탱크 이동 스크립트 작성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7C8AC2B-2787-4BF0-BC3A-CE368CC3C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315623"/>
            <a:ext cx="8928992" cy="5073934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0AF5A4-6B89-4340-A594-B5895C1EA5EE}"/>
              </a:ext>
            </a:extLst>
          </p:cNvPr>
          <p:cNvSpPr txBox="1"/>
          <p:nvPr/>
        </p:nvSpPr>
        <p:spPr>
          <a:xfrm>
            <a:off x="2323850" y="5245102"/>
            <a:ext cx="1258678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탱크의 전후 이동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BA58E1-B4FD-4253-944F-70C433ECCE2C}"/>
              </a:ext>
            </a:extLst>
          </p:cNvPr>
          <p:cNvSpPr txBox="1"/>
          <p:nvPr/>
        </p:nvSpPr>
        <p:spPr>
          <a:xfrm>
            <a:off x="2323850" y="5829117"/>
            <a:ext cx="933269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탱크의 회전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BB3339-5ED9-493E-801D-A9629963657C}"/>
              </a:ext>
            </a:extLst>
          </p:cNvPr>
          <p:cNvSpPr txBox="1"/>
          <p:nvPr/>
        </p:nvSpPr>
        <p:spPr>
          <a:xfrm>
            <a:off x="2258171" y="2169844"/>
            <a:ext cx="2234907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Inspector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에서 </a:t>
            </a:r>
            <a:r>
              <a:rPr lang="ko-KR" altLang="en-US" sz="1100" b="1" dirty="0" err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포탑</a:t>
            </a:r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(turret)</a:t>
            </a:r>
            <a:r>
              <a: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 연결</a:t>
            </a:r>
          </a:p>
        </p:txBody>
      </p:sp>
    </p:spTree>
    <p:extLst>
      <p:ext uri="{BB962C8B-B14F-4D97-AF65-F5344CB8AC3E}">
        <p14:creationId xmlns:p14="http://schemas.microsoft.com/office/powerpoint/2010/main" val="191408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포탑</a:t>
            </a:r>
            <a:r>
              <a:rPr lang="en-US" altLang="ko-KR" dirty="0"/>
              <a:t>(Turret) </a:t>
            </a:r>
            <a:r>
              <a:rPr lang="ko-KR" altLang="en-US" dirty="0"/>
              <a:t>회전 및 발사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148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포탑</a:t>
            </a:r>
            <a:r>
              <a:rPr lang="en-US" altLang="ko-KR" dirty="0"/>
              <a:t>(turret)</a:t>
            </a:r>
            <a:r>
              <a:rPr lang="ko-KR" altLang="en-US" dirty="0"/>
              <a:t>은 탱크 움직임과 별개로 회전 가능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Input Manager</a:t>
            </a:r>
            <a:r>
              <a:rPr lang="ko-KR" altLang="en-US" dirty="0"/>
              <a:t>에서 키를 설정</a:t>
            </a:r>
            <a:r>
              <a:rPr lang="en-US" altLang="ko-KR" dirty="0"/>
              <a:t>, ‘Q’ </a:t>
            </a:r>
            <a:r>
              <a:rPr lang="ko-KR" altLang="en-US" dirty="0"/>
              <a:t>와 </a:t>
            </a:r>
            <a:r>
              <a:rPr lang="en-US" altLang="ko-KR" dirty="0"/>
              <a:t>‘E’</a:t>
            </a:r>
          </a:p>
          <a:p>
            <a:pPr lvl="1"/>
            <a:r>
              <a:rPr lang="ko-KR" altLang="en-US" dirty="0"/>
              <a:t>사용하지</a:t>
            </a:r>
            <a:r>
              <a:rPr lang="en-US" altLang="ko-KR" dirty="0"/>
              <a:t> </a:t>
            </a:r>
            <a:r>
              <a:rPr lang="ko-KR" altLang="en-US" dirty="0"/>
              <a:t>않을 설정</a:t>
            </a:r>
            <a:r>
              <a:rPr lang="en-US" altLang="ko-KR" dirty="0"/>
              <a:t>(Axis)</a:t>
            </a:r>
            <a:r>
              <a:rPr lang="ko-KR" altLang="en-US" dirty="0"/>
              <a:t> 중에서 아무거나 선택하여 변경</a:t>
            </a:r>
            <a:endParaRPr lang="en-US" altLang="ko-KR" dirty="0"/>
          </a:p>
          <a:p>
            <a:pPr lvl="2"/>
            <a:r>
              <a:rPr lang="ko-KR" altLang="en-US" dirty="0"/>
              <a:t>다음</a:t>
            </a:r>
            <a:r>
              <a:rPr lang="en-US" altLang="ko-KR" dirty="0"/>
              <a:t> </a:t>
            </a:r>
            <a:r>
              <a:rPr lang="ko-KR" altLang="en-US" dirty="0"/>
              <a:t>페이지 참조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포탑</a:t>
            </a:r>
            <a:r>
              <a:rPr lang="en-US" altLang="ko-KR" dirty="0"/>
              <a:t> </a:t>
            </a:r>
            <a:r>
              <a:rPr lang="ko-KR" altLang="en-US" dirty="0"/>
              <a:t>회전키 정의</a:t>
            </a:r>
          </a:p>
        </p:txBody>
      </p:sp>
    </p:spTree>
    <p:extLst>
      <p:ext uri="{BB962C8B-B14F-4D97-AF65-F5344CB8AC3E}">
        <p14:creationId xmlns:p14="http://schemas.microsoft.com/office/powerpoint/2010/main" val="4068954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  <a:scene3d>
          <a:camera prst="orthographicFront"/>
          <a:lightRig rig="threePt" dir="t"/>
        </a:scene3d>
        <a:sp3d>
          <a:bevelT/>
        </a:sp3d>
      </a:spPr>
      <a:bodyPr rtlCol="0" anchor="ctr"/>
      <a:lstStyle>
        <a:defPPr algn="ctr">
          <a:defRPr dirty="0" smtClean="0"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 anchorCtr="0">
        <a:spAutoFit/>
      </a:bodyPr>
      <a:lstStyle>
        <a:defPPr algn="ctr">
          <a:defRPr sz="1100" b="1" dirty="0">
            <a:solidFill>
              <a:srgbClr val="C00000"/>
            </a:solidFill>
            <a:latin typeface="Trebuchet MS" panose="020B0603020202020204" pitchFamily="34" charset="0"/>
            <a:ea typeface="맑은 고딕" panose="020B050302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86107</TotalTime>
  <Words>1555</Words>
  <Application>Microsoft Office PowerPoint</Application>
  <PresentationFormat>화면 슬라이드 쇼(4:3)</PresentationFormat>
  <Paragraphs>403</Paragraphs>
  <Slides>57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57</vt:i4>
      </vt:variant>
    </vt:vector>
  </HeadingPairs>
  <TitlesOfParts>
    <vt:vector size="66" baseType="lpstr">
      <vt:lpstr>Trebuchet MS</vt:lpstr>
      <vt:lpstr>굴림</vt:lpstr>
      <vt:lpstr>맑은 고딕</vt:lpstr>
      <vt:lpstr>Tahoma</vt:lpstr>
      <vt:lpstr>Times New Roman</vt:lpstr>
      <vt:lpstr>Arial</vt:lpstr>
      <vt:lpstr>Wingdings</vt:lpstr>
      <vt:lpstr>Verdana</vt:lpstr>
      <vt:lpstr>Office 테마</vt:lpstr>
      <vt:lpstr>미니탱크 슈팅게임</vt:lpstr>
      <vt:lpstr>목차</vt:lpstr>
      <vt:lpstr>기본 공간 구성 및 탱크 제작</vt:lpstr>
      <vt:lpstr>물체 배치</vt:lpstr>
      <vt:lpstr>물체 배치 결과</vt:lpstr>
      <vt:lpstr>물체 간 계층구조 생성</vt:lpstr>
      <vt:lpstr>탱크 이동 스크립트 작성</vt:lpstr>
      <vt:lpstr>포탑(Turret) 회전 및 발사</vt:lpstr>
      <vt:lpstr>포탑 회전키 정의</vt:lpstr>
      <vt:lpstr>Input Manager 설정 변경</vt:lpstr>
      <vt:lpstr>포탑 회전 스크립트 작성</vt:lpstr>
      <vt:lpstr>포탄 Prefab 생성</vt:lpstr>
      <vt:lpstr>포탄 발사 스크립트 작성</vt:lpstr>
      <vt:lpstr>Spawn Point 설정</vt:lpstr>
      <vt:lpstr>Spawn Point 설정 결과</vt:lpstr>
      <vt:lpstr>포탄 발사</vt:lpstr>
      <vt:lpstr>포탄의 궤적 표현</vt:lpstr>
      <vt:lpstr>트리거(Trigger) 설정</vt:lpstr>
      <vt:lpstr>장애물 처리</vt:lpstr>
      <vt:lpstr>장애물 배치</vt:lpstr>
      <vt:lpstr>충돌의 판정</vt:lpstr>
      <vt:lpstr>충돌처리 루틴</vt:lpstr>
      <vt:lpstr>포탄과 장애물의 충돌처리</vt:lpstr>
      <vt:lpstr>장애물의 태그(Tag) 설정</vt:lpstr>
      <vt:lpstr>태그 기반 장애물 제거 프로그래밍</vt:lpstr>
      <vt:lpstr>파티클 다루기</vt:lpstr>
      <vt:lpstr>파티클</vt:lpstr>
      <vt:lpstr>Particle System 설정 변경</vt:lpstr>
      <vt:lpstr>폭발 효과 Material 생성</vt:lpstr>
      <vt:lpstr>Particle System 마무리</vt:lpstr>
      <vt:lpstr>폭발 효과 프로그래밍</vt:lpstr>
      <vt:lpstr>폭발 효과 구현 결과</vt:lpstr>
      <vt:lpstr>적군의 등장</vt:lpstr>
      <vt:lpstr>적군 탱크 만들기</vt:lpstr>
      <vt:lpstr>적군 탱크 생성 결과</vt:lpstr>
      <vt:lpstr>적군의 아군 주시</vt:lpstr>
      <vt:lpstr>적군의 발포</vt:lpstr>
      <vt:lpstr>Global vs. Local 좌표계</vt:lpstr>
      <vt:lpstr>탐지 정보 분석</vt:lpstr>
      <vt:lpstr>적군의 사격 지연시간 적용</vt:lpstr>
      <vt:lpstr>적군 탱크 움직이기</vt:lpstr>
      <vt:lpstr>3인칭 시점 카메라 추가</vt:lpstr>
      <vt:lpstr>적군 탱크와 포격전</vt:lpstr>
      <vt:lpstr>적군 탱크의 추적 움직임</vt:lpstr>
      <vt:lpstr>NavMesh 구체적인 설정들</vt:lpstr>
      <vt:lpstr>NavMesh 마무리</vt:lpstr>
      <vt:lpstr>NavMesh 설정된 모습</vt:lpstr>
      <vt:lpstr>Enemy에 경로 탐색 준비</vt:lpstr>
      <vt:lpstr>Enemy 움직임 코드 수정</vt:lpstr>
      <vt:lpstr>난이도 조절</vt:lpstr>
      <vt:lpstr>기타 등등</vt:lpstr>
      <vt:lpstr>점수를 처리하는 스크립트 생성</vt:lpstr>
      <vt:lpstr>점수 계산</vt:lpstr>
      <vt:lpstr>승리 화면 만들기</vt:lpstr>
      <vt:lpstr>승리 화면 예제</vt:lpstr>
      <vt:lpstr>승리 메시지 만들기</vt:lpstr>
      <vt:lpstr>PowerPoint 프레젠테이션</vt:lpstr>
    </vt:vector>
  </TitlesOfParts>
  <Company>KUCG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Neary Kam</dc:creator>
  <cp:lastModifiedBy>airjung</cp:lastModifiedBy>
  <cp:revision>3762</cp:revision>
  <cp:lastPrinted>2015-07-22T04:24:45Z</cp:lastPrinted>
  <dcterms:created xsi:type="dcterms:W3CDTF">2009-01-13T03:03:42Z</dcterms:created>
  <dcterms:modified xsi:type="dcterms:W3CDTF">2020-11-05T13:29:33Z</dcterms:modified>
</cp:coreProperties>
</file>

<file path=docProps/thumbnail.jpeg>
</file>